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vml" ContentType="application/vnd.openxmlformats-officedocument.vmlDrawing"/>
  <Default Extension="wdp" ContentType="image/vnd.ms-photo"/>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Lst>
  <p:notesMasterIdLst>
    <p:notesMasterId r:id="rId45"/>
  </p:notesMasterIdLst>
  <p:sldIdLst>
    <p:sldId id="273" r:id="rId2"/>
    <p:sldId id="275" r:id="rId3"/>
    <p:sldId id="276" r:id="rId4"/>
    <p:sldId id="277" r:id="rId5"/>
    <p:sldId id="286" r:id="rId6"/>
    <p:sldId id="256" r:id="rId7"/>
    <p:sldId id="263" r:id="rId8"/>
    <p:sldId id="266" r:id="rId9"/>
    <p:sldId id="272" r:id="rId10"/>
    <p:sldId id="261" r:id="rId11"/>
    <p:sldId id="264" r:id="rId12"/>
    <p:sldId id="268" r:id="rId13"/>
    <p:sldId id="269" r:id="rId14"/>
    <p:sldId id="271" r:id="rId15"/>
    <p:sldId id="278" r:id="rId16"/>
    <p:sldId id="279" r:id="rId17"/>
    <p:sldId id="280" r:id="rId18"/>
    <p:sldId id="281" r:id="rId19"/>
    <p:sldId id="282" r:id="rId20"/>
    <p:sldId id="308" r:id="rId21"/>
    <p:sldId id="283" r:id="rId22"/>
    <p:sldId id="284" r:id="rId23"/>
    <p:sldId id="285"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07" r:id="rId37"/>
    <p:sldId id="301" r:id="rId38"/>
    <p:sldId id="302" r:id="rId39"/>
    <p:sldId id="303" r:id="rId40"/>
    <p:sldId id="304" r:id="rId41"/>
    <p:sldId id="305" r:id="rId42"/>
    <p:sldId id="306" r:id="rId43"/>
    <p:sldId id="300"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521A93"/>
    <a:srgbClr val="381165"/>
    <a:srgbClr val="C5BD97"/>
    <a:srgbClr val="9DDBEA"/>
    <a:srgbClr val="000000"/>
    <a:srgbClr val="FFF2CC"/>
    <a:srgbClr val="D5FC79"/>
    <a:srgbClr val="FF0000"/>
    <a:srgbClr val="8CCCF0"/>
    <a:srgbClr val="D88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434"/>
    <p:restoredTop sz="94103" autoAdjust="0"/>
  </p:normalViewPr>
  <p:slideViewPr>
    <p:cSldViewPr snapToGrid="0" snapToObjects="1">
      <p:cViewPr varScale="1">
        <p:scale>
          <a:sx n="102" d="100"/>
          <a:sy n="102" d="100"/>
        </p:scale>
        <p:origin x="200" y="624"/>
      </p:cViewPr>
      <p:guideLst>
        <p:guide orient="horz" pos="2160"/>
        <p:guide pos="3840"/>
      </p:guideLst>
    </p:cSldViewPr>
  </p:slideViewPr>
  <p:notesTextViewPr>
    <p:cViewPr>
      <p:scale>
        <a:sx n="1" d="1"/>
        <a:sy n="1" d="1"/>
      </p:scale>
      <p:origin x="0" y="0"/>
    </p:cViewPr>
  </p:notesTextViewPr>
  <p:sorterViewPr>
    <p:cViewPr varScale="1">
      <p:scale>
        <a:sx n="1" d="1"/>
        <a:sy n="1" d="1"/>
      </p:scale>
      <p:origin x="0" y="-396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26" Type="http://schemas.microsoft.com/office/2015/10/relationships/revisionInfo" Target="revisionInfo.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png"/></Relationships>
</file>

<file path=ppt/media/hdphoto1.wdp>
</file>

<file path=ppt/media/image1.pn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Fira Sans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Fira Sans Regular" charset="0"/>
              </a:defRPr>
            </a:lvl1pPr>
          </a:lstStyle>
          <a:p>
            <a:fld id="{AD341C29-C619-5F45-B3CF-8A52267A4B83}" type="datetimeFigureOut">
              <a:rPr lang="en-US" smtClean="0"/>
              <a:pPr/>
              <a:t>11/1/17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Fira Sans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Fira Sans Regular" charset="0"/>
              </a:defRPr>
            </a:lvl1pPr>
          </a:lstStyle>
          <a:p>
            <a:fld id="{29CD85BE-67A7-E846-9F07-FD295964C2FC}" type="slidenum">
              <a:rPr lang="en-US" smtClean="0"/>
              <a:pPr/>
              <a:t>‹#›</a:t>
            </a:fld>
            <a:endParaRPr lang="en-US" dirty="0"/>
          </a:p>
        </p:txBody>
      </p:sp>
    </p:spTree>
    <p:extLst>
      <p:ext uri="{BB962C8B-B14F-4D97-AF65-F5344CB8AC3E}">
        <p14:creationId xmlns:p14="http://schemas.microsoft.com/office/powerpoint/2010/main" val="1593687624"/>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Fira Sans Regular" charset="0"/>
        <a:ea typeface="+mn-ea"/>
        <a:cs typeface="+mn-cs"/>
      </a:defRPr>
    </a:lvl1pPr>
    <a:lvl2pPr marL="457200" algn="l" defTabSz="914400" rtl="0" eaLnBrk="1" latinLnBrk="0" hangingPunct="1">
      <a:defRPr sz="1200" b="0" i="0" kern="1200">
        <a:solidFill>
          <a:schemeClr val="tx1"/>
        </a:solidFill>
        <a:latin typeface="Fira Sans Regular" charset="0"/>
        <a:ea typeface="+mn-ea"/>
        <a:cs typeface="+mn-cs"/>
      </a:defRPr>
    </a:lvl2pPr>
    <a:lvl3pPr marL="914400" algn="l" defTabSz="914400" rtl="0" eaLnBrk="1" latinLnBrk="0" hangingPunct="1">
      <a:defRPr sz="1200" b="0" i="0" kern="1200">
        <a:solidFill>
          <a:schemeClr val="tx1"/>
        </a:solidFill>
        <a:latin typeface="Fira Sans Regular" charset="0"/>
        <a:ea typeface="+mn-ea"/>
        <a:cs typeface="+mn-cs"/>
      </a:defRPr>
    </a:lvl3pPr>
    <a:lvl4pPr marL="1371600" algn="l" defTabSz="914400" rtl="0" eaLnBrk="1" latinLnBrk="0" hangingPunct="1">
      <a:defRPr sz="1200" b="0" i="0" kern="1200">
        <a:solidFill>
          <a:schemeClr val="tx1"/>
        </a:solidFill>
        <a:latin typeface="Fira Sans Regular" charset="0"/>
        <a:ea typeface="+mn-ea"/>
        <a:cs typeface="+mn-cs"/>
      </a:defRPr>
    </a:lvl4pPr>
    <a:lvl5pPr marL="1828800" algn="l" defTabSz="914400" rtl="0" eaLnBrk="1" latinLnBrk="0" hangingPunct="1">
      <a:defRPr sz="1200" b="0" i="0" kern="1200">
        <a:solidFill>
          <a:schemeClr val="tx1"/>
        </a:solidFill>
        <a:latin typeface="Fira Sans Regular"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0</a:t>
            </a:fld>
            <a:endParaRPr lang="en-US" dirty="0"/>
          </a:p>
        </p:txBody>
      </p:sp>
    </p:spTree>
    <p:extLst>
      <p:ext uri="{BB962C8B-B14F-4D97-AF65-F5344CB8AC3E}">
        <p14:creationId xmlns:p14="http://schemas.microsoft.com/office/powerpoint/2010/main" val="47022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10</a:t>
            </a:fld>
            <a:endParaRPr lang="en-US" dirty="0"/>
          </a:p>
        </p:txBody>
      </p:sp>
    </p:spTree>
    <p:extLst>
      <p:ext uri="{BB962C8B-B14F-4D97-AF65-F5344CB8AC3E}">
        <p14:creationId xmlns:p14="http://schemas.microsoft.com/office/powerpoint/2010/main" val="16778955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11</a:t>
            </a:fld>
            <a:endParaRPr lang="en-US" dirty="0"/>
          </a:p>
        </p:txBody>
      </p:sp>
    </p:spTree>
    <p:extLst>
      <p:ext uri="{BB962C8B-B14F-4D97-AF65-F5344CB8AC3E}">
        <p14:creationId xmlns:p14="http://schemas.microsoft.com/office/powerpoint/2010/main" val="1086351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12</a:t>
            </a:fld>
            <a:endParaRPr lang="en-US" dirty="0"/>
          </a:p>
        </p:txBody>
      </p:sp>
    </p:spTree>
    <p:extLst>
      <p:ext uri="{BB962C8B-B14F-4D97-AF65-F5344CB8AC3E}">
        <p14:creationId xmlns:p14="http://schemas.microsoft.com/office/powerpoint/2010/main" val="892472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13</a:t>
            </a:fld>
            <a:endParaRPr lang="en-US" dirty="0"/>
          </a:p>
        </p:txBody>
      </p:sp>
    </p:spTree>
    <p:extLst>
      <p:ext uri="{BB962C8B-B14F-4D97-AF65-F5344CB8AC3E}">
        <p14:creationId xmlns:p14="http://schemas.microsoft.com/office/powerpoint/2010/main" val="278523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14</a:t>
            </a:fld>
            <a:endParaRPr lang="en-US" dirty="0"/>
          </a:p>
        </p:txBody>
      </p:sp>
    </p:spTree>
    <p:extLst>
      <p:ext uri="{BB962C8B-B14F-4D97-AF65-F5344CB8AC3E}">
        <p14:creationId xmlns:p14="http://schemas.microsoft.com/office/powerpoint/2010/main" val="3555740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20</a:t>
            </a:fld>
            <a:endParaRPr lang="en-US" dirty="0"/>
          </a:p>
        </p:txBody>
      </p:sp>
    </p:spTree>
    <p:extLst>
      <p:ext uri="{BB962C8B-B14F-4D97-AF65-F5344CB8AC3E}">
        <p14:creationId xmlns:p14="http://schemas.microsoft.com/office/powerpoint/2010/main" val="8214346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22</a:t>
            </a:fld>
            <a:endParaRPr lang="en-US" dirty="0"/>
          </a:p>
        </p:txBody>
      </p:sp>
    </p:spTree>
    <p:extLst>
      <p:ext uri="{BB962C8B-B14F-4D97-AF65-F5344CB8AC3E}">
        <p14:creationId xmlns:p14="http://schemas.microsoft.com/office/powerpoint/2010/main" val="18624525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FFD480-5468-43C6-866A-05E8ED5FE5EA}" type="slidenum">
              <a:rPr lang="en-US" smtClean="0"/>
              <a:t>32</a:t>
            </a:fld>
            <a:endParaRPr lang="en-US"/>
          </a:p>
        </p:txBody>
      </p:sp>
    </p:spTree>
    <p:extLst>
      <p:ext uri="{BB962C8B-B14F-4D97-AF65-F5344CB8AC3E}">
        <p14:creationId xmlns:p14="http://schemas.microsoft.com/office/powerpoint/2010/main" val="18689935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Served as CCS Program Chair in </a:t>
            </a:r>
            <a:r>
              <a:rPr lang="en-US" baseline="0" dirty="0" smtClean="0"/>
              <a:t>for 5</a:t>
            </a:r>
            <a:r>
              <a:rPr lang="en-US" baseline="30000" dirty="0" smtClean="0"/>
              <a:t>th</a:t>
            </a:r>
            <a:r>
              <a:rPr lang="en-US" baseline="0" dirty="0" smtClean="0"/>
              <a:t> CCS, and general Chair for 8</a:t>
            </a:r>
            <a:r>
              <a:rPr lang="en-US" baseline="30000" dirty="0" smtClean="0"/>
              <a:t>th</a:t>
            </a:r>
            <a:r>
              <a:rPr lang="en-US" baseline="0" dirty="0" smtClean="0"/>
              <a:t> CCS in 2001.  Served as </a:t>
            </a:r>
            <a:r>
              <a:rPr lang="en-US" baseline="0" dirty="0" err="1" smtClean="0"/>
              <a:t>EiC</a:t>
            </a:r>
            <a:r>
              <a:rPr lang="en-US" baseline="0" dirty="0" smtClean="0"/>
              <a:t> for ACM TISSEC from 2009 </a:t>
            </a:r>
            <a:r>
              <a:rPr lang="en-US" baseline="0" smtClean="0"/>
              <a:t>to 2016.  </a:t>
            </a:r>
            <a:endParaRPr lang="en-US" dirty="0"/>
          </a:p>
        </p:txBody>
      </p:sp>
      <p:sp>
        <p:nvSpPr>
          <p:cNvPr id="4" name="Slide Number Placeholder 3"/>
          <p:cNvSpPr>
            <a:spLocks noGrp="1"/>
          </p:cNvSpPr>
          <p:nvPr>
            <p:ph type="sldNum" sz="quarter" idx="10"/>
          </p:nvPr>
        </p:nvSpPr>
        <p:spPr/>
        <p:txBody>
          <a:bodyPr/>
          <a:lstStyle/>
          <a:p>
            <a:fld id="{1CFFD480-5468-43C6-866A-05E8ED5FE5EA}" type="slidenum">
              <a:rPr lang="en-US" smtClean="0"/>
              <a:t>34</a:t>
            </a:fld>
            <a:endParaRPr lang="en-US"/>
          </a:p>
        </p:txBody>
      </p:sp>
    </p:spTree>
    <p:extLst>
      <p:ext uri="{BB962C8B-B14F-4D97-AF65-F5344CB8AC3E}">
        <p14:creationId xmlns:p14="http://schemas.microsoft.com/office/powerpoint/2010/main" val="16109613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35</a:t>
            </a:fld>
            <a:endParaRPr lang="en-US" dirty="0"/>
          </a:p>
        </p:txBody>
      </p:sp>
    </p:spTree>
    <p:extLst>
      <p:ext uri="{BB962C8B-B14F-4D97-AF65-F5344CB8AC3E}">
        <p14:creationId xmlns:p14="http://schemas.microsoft.com/office/powerpoint/2010/main" val="1494941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1</a:t>
            </a:fld>
            <a:endParaRPr lang="en-US" dirty="0"/>
          </a:p>
        </p:txBody>
      </p:sp>
    </p:spTree>
    <p:extLst>
      <p:ext uri="{BB962C8B-B14F-4D97-AF65-F5344CB8AC3E}">
        <p14:creationId xmlns:p14="http://schemas.microsoft.com/office/powerpoint/2010/main" val="34167520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26A9229-A8D3-8A4E-B241-8BCC9CD98DCB}" type="slidenum">
              <a:rPr lang="en-US" altLang="en-US">
                <a:latin typeface="Calibri" charset="0"/>
              </a:rPr>
              <a:pPr/>
              <a:t>36</a:t>
            </a:fld>
            <a:endParaRPr lang="en-US" altLang="en-US">
              <a:latin typeface="Calibri" charset="0"/>
            </a:endParaRPr>
          </a:p>
        </p:txBody>
      </p:sp>
      <p:sp>
        <p:nvSpPr>
          <p:cNvPr id="512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512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9504558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1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71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4F1B35F5-2036-FC4C-B3A9-96C78F9FEF71}" type="slidenum">
              <a:rPr lang="en-US" altLang="en-US"/>
              <a:pPr>
                <a:spcBef>
                  <a:spcPct val="0"/>
                </a:spcBef>
              </a:pPr>
              <a:t>37</a:t>
            </a:fld>
            <a:endParaRPr lang="en-US" altLang="en-US"/>
          </a:p>
        </p:txBody>
      </p:sp>
    </p:spTree>
    <p:extLst>
      <p:ext uri="{BB962C8B-B14F-4D97-AF65-F5344CB8AC3E}">
        <p14:creationId xmlns:p14="http://schemas.microsoft.com/office/powerpoint/2010/main" val="1385585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40F1C1DF-4DF6-194F-B03A-81E40846BFF3}" type="slidenum">
              <a:rPr lang="en-US" altLang="en-US">
                <a:latin typeface="Calibri" charset="0"/>
              </a:rPr>
              <a:pPr/>
              <a:t>38</a:t>
            </a:fld>
            <a:endParaRPr lang="en-US" altLang="en-US">
              <a:latin typeface="Calibri" charset="0"/>
            </a:endParaRPr>
          </a:p>
        </p:txBody>
      </p:sp>
    </p:spTree>
    <p:extLst>
      <p:ext uri="{BB962C8B-B14F-4D97-AF65-F5344CB8AC3E}">
        <p14:creationId xmlns:p14="http://schemas.microsoft.com/office/powerpoint/2010/main" val="7019310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12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1126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C6DFA879-F449-214B-AA77-CD44637F2C25}" type="slidenum">
              <a:rPr lang="en-US" altLang="en-US">
                <a:latin typeface="Calibri" charset="0"/>
              </a:rPr>
              <a:pPr/>
              <a:t>39</a:t>
            </a:fld>
            <a:endParaRPr lang="en-US" altLang="en-US">
              <a:latin typeface="Calibri" charset="0"/>
            </a:endParaRPr>
          </a:p>
        </p:txBody>
      </p:sp>
    </p:spTree>
    <p:extLst>
      <p:ext uri="{BB962C8B-B14F-4D97-AF65-F5344CB8AC3E}">
        <p14:creationId xmlns:p14="http://schemas.microsoft.com/office/powerpoint/2010/main" val="14930851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33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1331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fld id="{9300DE0C-A9A5-634D-9E72-81D1E047EB6C}" type="slidenum">
              <a:rPr lang="en-US" altLang="en-US">
                <a:latin typeface="Calibri" charset="0"/>
              </a:rPr>
              <a:pPr/>
              <a:t>40</a:t>
            </a:fld>
            <a:endParaRPr lang="en-US" altLang="en-US">
              <a:latin typeface="Calibri" charset="0"/>
            </a:endParaRPr>
          </a:p>
        </p:txBody>
      </p:sp>
    </p:spTree>
    <p:extLst>
      <p:ext uri="{BB962C8B-B14F-4D97-AF65-F5344CB8AC3E}">
        <p14:creationId xmlns:p14="http://schemas.microsoft.com/office/powerpoint/2010/main" val="12579083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153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defRPr>
            </a:lvl1pPr>
            <a:lvl2pPr marL="742950" indent="-285750">
              <a:spcBef>
                <a:spcPct val="30000"/>
              </a:spcBef>
              <a:defRPr sz="1200">
                <a:solidFill>
                  <a:schemeClr val="tx1"/>
                </a:solidFill>
                <a:latin typeface="Calibri" charset="0"/>
              </a:defRPr>
            </a:lvl2pPr>
            <a:lvl3pPr marL="1143000" indent="-228600">
              <a:spcBef>
                <a:spcPct val="30000"/>
              </a:spcBef>
              <a:defRPr sz="1200">
                <a:solidFill>
                  <a:schemeClr val="tx1"/>
                </a:solidFill>
                <a:latin typeface="Calibri" charset="0"/>
              </a:defRPr>
            </a:lvl3pPr>
            <a:lvl4pPr marL="1600200" indent="-228600">
              <a:spcBef>
                <a:spcPct val="30000"/>
              </a:spcBef>
              <a:defRPr sz="1200">
                <a:solidFill>
                  <a:schemeClr val="tx1"/>
                </a:solidFill>
                <a:latin typeface="Calibri" charset="0"/>
              </a:defRPr>
            </a:lvl4pPr>
            <a:lvl5pPr marL="2057400" indent="-228600">
              <a:spcBef>
                <a:spcPct val="30000"/>
              </a:spcBef>
              <a:defRPr sz="1200">
                <a:solidFill>
                  <a:schemeClr val="tx1"/>
                </a:solidFill>
                <a:latin typeface="Calibri" charset="0"/>
              </a:defRPr>
            </a:lvl5pPr>
            <a:lvl6pPr marL="2514600" indent="-228600" eaLnBrk="0" fontAlgn="base" hangingPunct="0">
              <a:spcBef>
                <a:spcPct val="30000"/>
              </a:spcBef>
              <a:spcAft>
                <a:spcPct val="0"/>
              </a:spcAft>
              <a:defRPr sz="1200">
                <a:solidFill>
                  <a:schemeClr val="tx1"/>
                </a:solidFill>
                <a:latin typeface="Calibri" charset="0"/>
              </a:defRPr>
            </a:lvl6pPr>
            <a:lvl7pPr marL="2971800" indent="-228600" eaLnBrk="0" fontAlgn="base" hangingPunct="0">
              <a:spcBef>
                <a:spcPct val="30000"/>
              </a:spcBef>
              <a:spcAft>
                <a:spcPct val="0"/>
              </a:spcAft>
              <a:defRPr sz="1200">
                <a:solidFill>
                  <a:schemeClr val="tx1"/>
                </a:solidFill>
                <a:latin typeface="Calibri" charset="0"/>
              </a:defRPr>
            </a:lvl7pPr>
            <a:lvl8pPr marL="3429000" indent="-228600" eaLnBrk="0" fontAlgn="base" hangingPunct="0">
              <a:spcBef>
                <a:spcPct val="30000"/>
              </a:spcBef>
              <a:spcAft>
                <a:spcPct val="0"/>
              </a:spcAft>
              <a:defRPr sz="1200">
                <a:solidFill>
                  <a:schemeClr val="tx1"/>
                </a:solidFill>
                <a:latin typeface="Calibri" charset="0"/>
              </a:defRPr>
            </a:lvl8pPr>
            <a:lvl9pPr marL="3886200" indent="-228600" eaLnBrk="0" fontAlgn="base" hangingPunct="0">
              <a:spcBef>
                <a:spcPct val="30000"/>
              </a:spcBef>
              <a:spcAft>
                <a:spcPct val="0"/>
              </a:spcAft>
              <a:defRPr sz="1200">
                <a:solidFill>
                  <a:schemeClr val="tx1"/>
                </a:solidFill>
                <a:latin typeface="Calibri" charset="0"/>
              </a:defRPr>
            </a:lvl9pPr>
          </a:lstStyle>
          <a:p>
            <a:pPr>
              <a:spcBef>
                <a:spcPct val="0"/>
              </a:spcBef>
            </a:pPr>
            <a:fld id="{80EC3ACB-EEFC-7B40-9B26-AE3280A9CF65}" type="slidenum">
              <a:rPr lang="en-US" altLang="en-US"/>
              <a:pPr>
                <a:spcBef>
                  <a:spcPct val="0"/>
                </a:spcBef>
              </a:pPr>
              <a:t>41</a:t>
            </a:fld>
            <a:endParaRPr lang="en-US" altLang="en-US"/>
          </a:p>
        </p:txBody>
      </p:sp>
    </p:spTree>
    <p:extLst>
      <p:ext uri="{BB962C8B-B14F-4D97-AF65-F5344CB8AC3E}">
        <p14:creationId xmlns:p14="http://schemas.microsoft.com/office/powerpoint/2010/main" val="1061500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42</a:t>
            </a:fld>
            <a:endParaRPr lang="en-US" dirty="0"/>
          </a:p>
        </p:txBody>
      </p:sp>
    </p:spTree>
    <p:extLst>
      <p:ext uri="{BB962C8B-B14F-4D97-AF65-F5344CB8AC3E}">
        <p14:creationId xmlns:p14="http://schemas.microsoft.com/office/powerpoint/2010/main" val="1987094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2</a:t>
            </a:fld>
            <a:endParaRPr lang="en-US" dirty="0"/>
          </a:p>
        </p:txBody>
      </p:sp>
    </p:spTree>
    <p:extLst>
      <p:ext uri="{BB962C8B-B14F-4D97-AF65-F5344CB8AC3E}">
        <p14:creationId xmlns:p14="http://schemas.microsoft.com/office/powerpoint/2010/main" val="2610691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3</a:t>
            </a:fld>
            <a:endParaRPr lang="en-US" dirty="0"/>
          </a:p>
        </p:txBody>
      </p:sp>
    </p:spTree>
    <p:extLst>
      <p:ext uri="{BB962C8B-B14F-4D97-AF65-F5344CB8AC3E}">
        <p14:creationId xmlns:p14="http://schemas.microsoft.com/office/powerpoint/2010/main" val="4169448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5</a:t>
            </a:fld>
            <a:endParaRPr lang="en-US" dirty="0"/>
          </a:p>
        </p:txBody>
      </p:sp>
    </p:spTree>
    <p:extLst>
      <p:ext uri="{BB962C8B-B14F-4D97-AF65-F5344CB8AC3E}">
        <p14:creationId xmlns:p14="http://schemas.microsoft.com/office/powerpoint/2010/main" val="1130368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6</a:t>
            </a:fld>
            <a:endParaRPr lang="en-US" dirty="0"/>
          </a:p>
        </p:txBody>
      </p:sp>
    </p:spTree>
    <p:extLst>
      <p:ext uri="{BB962C8B-B14F-4D97-AF65-F5344CB8AC3E}">
        <p14:creationId xmlns:p14="http://schemas.microsoft.com/office/powerpoint/2010/main" val="2587844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7</a:t>
            </a:fld>
            <a:endParaRPr lang="en-US" dirty="0"/>
          </a:p>
        </p:txBody>
      </p:sp>
    </p:spTree>
    <p:extLst>
      <p:ext uri="{BB962C8B-B14F-4D97-AF65-F5344CB8AC3E}">
        <p14:creationId xmlns:p14="http://schemas.microsoft.com/office/powerpoint/2010/main" val="1217657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8</a:t>
            </a:fld>
            <a:endParaRPr lang="en-US" dirty="0"/>
          </a:p>
        </p:txBody>
      </p:sp>
    </p:spTree>
    <p:extLst>
      <p:ext uri="{BB962C8B-B14F-4D97-AF65-F5344CB8AC3E}">
        <p14:creationId xmlns:p14="http://schemas.microsoft.com/office/powerpoint/2010/main" val="1702306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CD85BE-67A7-E846-9F07-FD295964C2FC}" type="slidenum">
              <a:rPr lang="en-US" smtClean="0"/>
              <a:pPr/>
              <a:t>9</a:t>
            </a:fld>
            <a:endParaRPr lang="en-US" dirty="0"/>
          </a:p>
        </p:txBody>
      </p:sp>
    </p:spTree>
    <p:extLst>
      <p:ext uri="{BB962C8B-B14F-4D97-AF65-F5344CB8AC3E}">
        <p14:creationId xmlns:p14="http://schemas.microsoft.com/office/powerpoint/2010/main" val="5480933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38116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122362"/>
            <a:ext cx="4333875" cy="4135437"/>
          </a:xfrm>
        </p:spPr>
        <p:txBody>
          <a:bodyPr anchor="ctr"/>
          <a:lstStyle>
            <a:lvl1pPr algn="r">
              <a:defRPr sz="6000" b="1" i="0">
                <a:solidFill>
                  <a:schemeClr val="bg1"/>
                </a:solidFill>
                <a:latin typeface="Fira Sans SemiBold" charset="0"/>
                <a:ea typeface="Fira Sans SemiBold" charset="0"/>
                <a:cs typeface="Fira Sans SemiBold" charset="0"/>
              </a:defRPr>
            </a:lvl1pPr>
          </a:lstStyle>
          <a:p>
            <a:r>
              <a:rPr lang="en-US" dirty="0"/>
              <a:t>Click to edit Master title style</a:t>
            </a:r>
          </a:p>
        </p:txBody>
      </p:sp>
      <p:sp>
        <p:nvSpPr>
          <p:cNvPr id="3" name="Subtitle 2"/>
          <p:cNvSpPr>
            <a:spLocks noGrp="1"/>
          </p:cNvSpPr>
          <p:nvPr>
            <p:ph type="subTitle" idx="1"/>
          </p:nvPr>
        </p:nvSpPr>
        <p:spPr>
          <a:xfrm>
            <a:off x="8610600" y="2914649"/>
            <a:ext cx="2743200" cy="3186113"/>
          </a:xfrm>
        </p:spPr>
        <p:txBody>
          <a:bodyPr/>
          <a:lstStyle>
            <a:lvl1pPr marL="0" indent="0" algn="ctr">
              <a:buNone/>
              <a:defRPr sz="2400">
                <a:solidFill>
                  <a:schemeClr val="bg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4E0A5EF1-D863-4B4B-A1D7-DE30D1B5DEF5}" type="datetime3">
              <a:rPr lang="en-US" smtClean="0"/>
              <a:t>1 November 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859B05-39F8-4941-A3FC-020097ED1326}" type="slidenum">
              <a:rPr lang="en-US" smtClean="0"/>
              <a:t>‹#›</a:t>
            </a:fld>
            <a:endParaRPr lang="en-US"/>
          </a:p>
        </p:txBody>
      </p:sp>
    </p:spTree>
    <p:extLst>
      <p:ext uri="{BB962C8B-B14F-4D97-AF65-F5344CB8AC3E}">
        <p14:creationId xmlns:p14="http://schemas.microsoft.com/office/powerpoint/2010/main" val="46727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solidFill>
                  <a:schemeClr val="tx2"/>
                </a:solidFill>
                <a:latin typeface="Fira Sans Medium" charset="0"/>
                <a:ea typeface="Fira Sans Medium" charset="0"/>
                <a:cs typeface="Fira Sans Medium" charset="0"/>
              </a:defRPr>
            </a:lvl1pPr>
          </a:lstStyle>
          <a:p>
            <a:r>
              <a:rPr lang="en-US" dirty="0"/>
              <a:t>Click to edit Master title style</a:t>
            </a:r>
          </a:p>
        </p:txBody>
      </p:sp>
      <p:sp>
        <p:nvSpPr>
          <p:cNvPr id="3" name="Content Placeholder 2"/>
          <p:cNvSpPr>
            <a:spLocks noGrp="1"/>
          </p:cNvSpPr>
          <p:nvPr>
            <p:ph idx="1"/>
          </p:nvPr>
        </p:nvSpPr>
        <p:spPr/>
        <p:txBody>
          <a:bodyPr/>
          <a:lstStyle>
            <a:lvl1pPr marL="0" indent="0">
              <a:buNone/>
              <a:defRPr sz="3200"/>
            </a:lvl1pPr>
            <a:lvl2pPr marL="519113" indent="-236538">
              <a:defRPr sz="2800"/>
            </a:lvl2pPr>
            <a:lvl3pPr>
              <a:defRPr sz="2400">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smtClean="0"/>
              <a:t>  Second </a:t>
            </a:r>
            <a:r>
              <a:rPr lang="en-US" dirty="0"/>
              <a:t>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9CE3CDD-4205-CC4E-AF9E-8863396A09F6}" type="datetime3">
              <a:rPr lang="en-US" smtClean="0"/>
              <a:t>1 November 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859B05-39F8-4941-A3FC-020097ED1326}" type="slidenum">
              <a:rPr lang="en-US" smtClean="0"/>
              <a:t>‹#›</a:t>
            </a:fld>
            <a:endParaRPr lang="en-US"/>
          </a:p>
        </p:txBody>
      </p:sp>
    </p:spTree>
    <p:extLst>
      <p:ext uri="{BB962C8B-B14F-4D97-AF65-F5344CB8AC3E}">
        <p14:creationId xmlns:p14="http://schemas.microsoft.com/office/powerpoint/2010/main" val="21395177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rgbClr val="38116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2CC"/>
                </a:solidFill>
              </a:defRPr>
            </a:lvl1p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859B05-39F8-4941-A3FC-020097ED1326}" type="slidenum">
              <a:rPr lang="en-US" smtClean="0"/>
              <a:pPr/>
              <a:t>‹#›</a:t>
            </a:fld>
            <a:endParaRPr lang="en-US"/>
          </a:p>
        </p:txBody>
      </p:sp>
      <p:sp>
        <p:nvSpPr>
          <p:cNvPr id="6" name="Content Placeholder 2"/>
          <p:cNvSpPr>
            <a:spLocks noGrp="1"/>
          </p:cNvSpPr>
          <p:nvPr>
            <p:ph idx="1"/>
          </p:nvPr>
        </p:nvSpPr>
        <p:spPr>
          <a:xfrm>
            <a:off x="838200" y="1825625"/>
            <a:ext cx="10515600" cy="4351338"/>
          </a:xfrm>
        </p:spPr>
        <p:txBody>
          <a:bodyPr/>
          <a:lstStyle>
            <a:lvl1pPr>
              <a:defRPr>
                <a:solidFill>
                  <a:srgbClr val="FFF2CC"/>
                </a:solidFill>
              </a:defRPr>
            </a:lvl1pPr>
            <a:lvl2pPr>
              <a:defRPr>
                <a:solidFill>
                  <a:srgbClr val="FFF2CC"/>
                </a:solidFill>
              </a:defRPr>
            </a:lvl2pPr>
            <a:lvl3pPr>
              <a:defRPr>
                <a:solidFill>
                  <a:srgbClr val="FFF2CC"/>
                </a:solidFill>
              </a:defRPr>
            </a:lvl3pPr>
            <a:lvl4pPr>
              <a:defRPr>
                <a:solidFill>
                  <a:srgbClr val="FFF2CC"/>
                </a:solidFill>
              </a:defRPr>
            </a:lvl4pPr>
            <a:lvl5pPr>
              <a:defRPr>
                <a:solidFill>
                  <a:srgbClr val="FFF2CC"/>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91648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rgbClr val="38116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F2CC"/>
                </a:solidFill>
              </a:defRPr>
            </a:lvl1p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C859B05-39F8-4941-A3FC-020097ED1326}" type="slidenum">
              <a:rPr lang="en-US" smtClean="0"/>
              <a:pPr/>
              <a:t>‹#›</a:t>
            </a:fld>
            <a:endParaRPr lang="en-US"/>
          </a:p>
        </p:txBody>
      </p:sp>
    </p:spTree>
    <p:extLst>
      <p:ext uri="{BB962C8B-B14F-4D97-AF65-F5344CB8AC3E}">
        <p14:creationId xmlns:p14="http://schemas.microsoft.com/office/powerpoint/2010/main" val="1378297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906DD30-775E-4143-8BB8-35AB3BB74A13}" type="datetime3">
              <a:rPr lang="en-US" smtClean="0"/>
              <a:t>1 November 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859B05-39F8-4941-A3FC-020097ED1326}" type="slidenum">
              <a:rPr lang="en-US" smtClean="0"/>
              <a:t>‹#›</a:t>
            </a:fld>
            <a:endParaRPr lang="en-US"/>
          </a:p>
        </p:txBody>
      </p:sp>
    </p:spTree>
    <p:extLst>
      <p:ext uri="{BB962C8B-B14F-4D97-AF65-F5344CB8AC3E}">
        <p14:creationId xmlns:p14="http://schemas.microsoft.com/office/powerpoint/2010/main" val="1107843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solidFill>
            <a:srgbClr val="7030A0"/>
          </a:solidFill>
        </p:spPr>
        <p:txBody>
          <a:bodyPr anchor="ctr"/>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a:solidFill>
            <a:srgbClr val="002060"/>
          </a:solidFill>
        </p:spPr>
        <p:txBody>
          <a:bodyPr anchor="ctr"/>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8DF6A7B-B6E0-CC49-B981-8A807EAFDDA7}" type="datetime3">
              <a:rPr lang="en-US" smtClean="0"/>
              <a:t>1 November 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859B05-39F8-4941-A3FC-020097ED1326}" type="slidenum">
              <a:rPr lang="en-US" smtClean="0"/>
              <a:t>‹#›</a:t>
            </a:fld>
            <a:endParaRPr lang="en-US"/>
          </a:p>
        </p:txBody>
      </p:sp>
    </p:spTree>
    <p:extLst>
      <p:ext uri="{BB962C8B-B14F-4D97-AF65-F5344CB8AC3E}">
        <p14:creationId xmlns:p14="http://schemas.microsoft.com/office/powerpoint/2010/main" val="846720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FE873286-8A51-814F-A038-20141DE177A8}" type="datetime3">
              <a:rPr lang="en-US" smtClean="0"/>
              <a:t>1 November 2017</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859B05-39F8-4941-A3FC-020097ED1326}" type="slidenum">
              <a:rPr lang="en-US" smtClean="0"/>
              <a:t>‹#›</a:t>
            </a:fld>
            <a:endParaRPr lang="en-US"/>
          </a:p>
        </p:txBody>
      </p:sp>
    </p:spTree>
    <p:extLst>
      <p:ext uri="{BB962C8B-B14F-4D97-AF65-F5344CB8AC3E}">
        <p14:creationId xmlns:p14="http://schemas.microsoft.com/office/powerpoint/2010/main" val="1602680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rgbClr val="38116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2166139"/>
            <a:ext cx="10515600" cy="1325563"/>
          </a:xfrm>
        </p:spPr>
        <p:txBody>
          <a:bodyPr>
            <a:normAutofit/>
          </a:bodyPr>
          <a:lstStyle>
            <a:lvl1pPr>
              <a:defRPr sz="5400">
                <a:solidFill>
                  <a:schemeClr val="bg1"/>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C859B05-39F8-4941-A3FC-020097ED1326}"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531D19-118E-4247-BA25-45B95BE85AD7}" type="datetime3">
              <a:rPr lang="en-US" smtClean="0"/>
              <a:t>1 November 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859B05-39F8-4941-A3FC-020097ED1326}" type="slidenum">
              <a:rPr lang="en-US" smtClean="0"/>
              <a:t>‹#›</a:t>
            </a:fld>
            <a:endParaRPr lang="en-US"/>
          </a:p>
        </p:txBody>
      </p:sp>
    </p:spTree>
    <p:extLst>
      <p:ext uri="{BB962C8B-B14F-4D97-AF65-F5344CB8AC3E}">
        <p14:creationId xmlns:p14="http://schemas.microsoft.com/office/powerpoint/2010/main" val="3687540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Fira Sans" charset="0"/>
                <a:ea typeface="Fira Sans" charset="0"/>
                <a:cs typeface="Fira Sans" charset="0"/>
              </a:defRPr>
            </a:lvl1pPr>
          </a:lstStyle>
          <a:p>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Fira Sans" charset="0"/>
                <a:ea typeface="Fira Sans" charset="0"/>
                <a:cs typeface="Fira Sans"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Fira Sans" charset="0"/>
                <a:ea typeface="Fira Sans" charset="0"/>
                <a:cs typeface="Fira Sans" charset="0"/>
              </a:defRPr>
            </a:lvl1pPr>
          </a:lstStyle>
          <a:p>
            <a:fld id="{0C859B05-39F8-4941-A3FC-020097ED1326}" type="slidenum">
              <a:rPr lang="en-US" smtClean="0"/>
              <a:pPr/>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94" r:id="rId3"/>
    <p:sldLayoutId id="2147483693" r:id="rId4"/>
    <p:sldLayoutId id="2147483652" r:id="rId5"/>
    <p:sldLayoutId id="2147483653" r:id="rId6"/>
    <p:sldLayoutId id="2147483654" r:id="rId7"/>
    <p:sldLayoutId id="2147483656" r:id="rId8"/>
    <p:sldLayoutId id="2147483655" r:id="rId9"/>
  </p:sldLayoutIdLst>
  <p:hf sldNum="0" hdr="0" ftr="0" dt="0"/>
  <p:txStyles>
    <p:titleStyle>
      <a:lvl1pPr algn="ctr" defTabSz="914400" rtl="0" eaLnBrk="1" latinLnBrk="0" hangingPunct="1">
        <a:lnSpc>
          <a:spcPct val="90000"/>
        </a:lnSpc>
        <a:spcBef>
          <a:spcPct val="0"/>
        </a:spcBef>
        <a:buNone/>
        <a:defRPr sz="4400" b="0" i="0" kern="1200">
          <a:solidFill>
            <a:schemeClr val="tx1"/>
          </a:solidFill>
          <a:latin typeface="Fira Sans" charset="0"/>
          <a:ea typeface="Fira Sans" charset="0"/>
          <a:cs typeface="Fira Sans" charset="0"/>
        </a:defRPr>
      </a:lvl1pPr>
    </p:titleStyle>
    <p:bodyStyle>
      <a:lvl1pPr marL="457200" indent="-457200" algn="l" defTabSz="914400" rtl="0" eaLnBrk="1" latinLnBrk="0" hangingPunct="1">
        <a:lnSpc>
          <a:spcPct val="90000"/>
        </a:lnSpc>
        <a:spcBef>
          <a:spcPts val="1000"/>
        </a:spcBef>
        <a:buFont typeface="Wingdings" panose="05000000000000000000" pitchFamily="2" charset="2"/>
        <a:buChar char="Ø"/>
        <a:defRPr sz="2800" b="0" i="0" kern="1200">
          <a:solidFill>
            <a:schemeClr val="tx1"/>
          </a:solidFill>
          <a:latin typeface="Fira Sans" charset="0"/>
          <a:ea typeface="Fira Sans" charset="0"/>
          <a:cs typeface="Fira Sans" charset="0"/>
        </a:defRPr>
      </a:lvl1pPr>
      <a:lvl2pPr marL="320040" indent="-228600" algn="l" defTabSz="914400" rtl="0" eaLnBrk="1" latinLnBrk="0" hangingPunct="1">
        <a:lnSpc>
          <a:spcPct val="90000"/>
        </a:lnSpc>
        <a:spcBef>
          <a:spcPts val="500"/>
        </a:spcBef>
        <a:buFont typeface="Helvetica" charset="0"/>
        <a:buChar char="−"/>
        <a:defRPr sz="2400" b="0" i="0" kern="1200">
          <a:solidFill>
            <a:schemeClr val="tx1"/>
          </a:solidFill>
          <a:latin typeface="Fira Sans" charset="0"/>
          <a:ea typeface="Fira Sans" charset="0"/>
          <a:cs typeface="Fira Sans" charset="0"/>
        </a:defRPr>
      </a:lvl2pPr>
      <a:lvl3pPr marL="1143000" indent="-228600" algn="l" defTabSz="914400" rtl="0" eaLnBrk="1" latinLnBrk="0" hangingPunct="1">
        <a:lnSpc>
          <a:spcPct val="90000"/>
        </a:lnSpc>
        <a:spcBef>
          <a:spcPts val="500"/>
        </a:spcBef>
        <a:buFont typeface="Arial"/>
        <a:buChar char="•"/>
        <a:defRPr sz="2000" b="0" i="0" kern="1200">
          <a:solidFill>
            <a:srgbClr val="FF0000"/>
          </a:solidFill>
          <a:latin typeface="Fira Sans" charset="0"/>
          <a:ea typeface="Fira Sans" charset="0"/>
          <a:cs typeface="Fira Sans" charset="0"/>
        </a:defRPr>
      </a:lvl3pPr>
      <a:lvl4pPr marL="1600200" indent="-228600" algn="l" defTabSz="914400" rtl="0" eaLnBrk="1" latinLnBrk="0" hangingPunct="1">
        <a:lnSpc>
          <a:spcPct val="90000"/>
        </a:lnSpc>
        <a:spcBef>
          <a:spcPts val="500"/>
        </a:spcBef>
        <a:buFont typeface="Arial"/>
        <a:buChar char="•"/>
        <a:defRPr sz="1800" b="0" i="0" kern="1200">
          <a:solidFill>
            <a:srgbClr val="FF0000"/>
          </a:solidFill>
          <a:latin typeface="Fira Sans" charset="0"/>
          <a:ea typeface="Fira Sans" charset="0"/>
          <a:cs typeface="Fira Sans" charset="0"/>
        </a:defRPr>
      </a:lvl4pPr>
      <a:lvl5pPr marL="2057400" indent="-228600" algn="l" defTabSz="914400" rtl="0" eaLnBrk="1" latinLnBrk="0" hangingPunct="1">
        <a:lnSpc>
          <a:spcPct val="90000"/>
        </a:lnSpc>
        <a:spcBef>
          <a:spcPts val="500"/>
        </a:spcBef>
        <a:buFont typeface="Arial"/>
        <a:buChar char="•"/>
        <a:defRPr sz="1800" b="0" i="0" kern="1200">
          <a:solidFill>
            <a:srgbClr val="FF0000"/>
          </a:solidFill>
          <a:latin typeface="Fira Sans" charset="0"/>
          <a:ea typeface="Fira Sans" charset="0"/>
          <a:cs typeface="Fira Sans"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 Id="rId3" Type="http://schemas.microsoft.com/office/2007/relationships/hdphoto" Target="../media/hdphoto1.wdp"/></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sigsac.org/award/diss-awards.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sigsac.org/award/sigsac-awards.htm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0.xml"/><Relationship Id="rId4" Type="http://schemas.openxmlformats.org/officeDocument/2006/relationships/oleObject" Target="../embeddings/oleObject1.bin"/><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vmlDrawing" Target="../drawings/vmlDrawing1.vml"/><Relationship Id="rId2"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1.xml"/><Relationship Id="rId4" Type="http://schemas.openxmlformats.org/officeDocument/2006/relationships/oleObject" Target="../embeddings/oleObject2.bin"/><Relationship Id="rId5" Type="http://schemas.openxmlformats.org/officeDocument/2006/relationships/image" Target="../media/image4.png"/><Relationship Id="rId1" Type="http://schemas.openxmlformats.org/officeDocument/2006/relationships/vmlDrawing" Target="../drawings/vmlDrawing2.vml"/><Relationship Id="rId2"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2.xml.rels><?xml version="1.0" encoding="UTF-8" standalone="yes"?>
<Relationships xmlns="http://schemas.openxmlformats.org/package/2006/relationships"><Relationship Id="rId3" Type="http://schemas.openxmlformats.org/officeDocument/2006/relationships/hyperlink" Target="mailto:rhonda.walls@utdallas.edu" TargetMode="External"/><Relationship Id="rId4" Type="http://schemas.openxmlformats.org/officeDocument/2006/relationships/hyperlink" Target="mailto:bhavani.thuraisingham@utdallas.edu" TargetMode="External"/><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8619"/>
          <a:stretch/>
        </p:blipFill>
        <p:spPr>
          <a:xfrm>
            <a:off x="0" y="26240"/>
            <a:ext cx="12192000" cy="6809085"/>
          </a:xfrm>
          <a:prstGeom prst="rect">
            <a:avLst/>
          </a:prstGeom>
        </p:spPr>
      </p:pic>
      <p:sp>
        <p:nvSpPr>
          <p:cNvPr id="2" name="Title 1"/>
          <p:cNvSpPr>
            <a:spLocks noGrp="1"/>
          </p:cNvSpPr>
          <p:nvPr>
            <p:ph type="ctrTitle"/>
          </p:nvPr>
        </p:nvSpPr>
        <p:spPr>
          <a:xfrm>
            <a:off x="214754" y="1727201"/>
            <a:ext cx="11762492" cy="2292350"/>
          </a:xfrm>
          <a:solidFill>
            <a:srgbClr val="000000">
              <a:alpha val="81000"/>
            </a:srgbClr>
          </a:solidFill>
        </p:spPr>
        <p:txBody>
          <a:bodyPr>
            <a:noAutofit/>
          </a:bodyPr>
          <a:lstStyle/>
          <a:p>
            <a:pPr algn="ctr"/>
            <a:r>
              <a:rPr lang="en-US" sz="6600" b="0" dirty="0" smtClean="0"/>
              <a:t>ACM CCS 2017</a:t>
            </a:r>
            <a:br>
              <a:rPr lang="en-US" sz="6600" b="0" dirty="0" smtClean="0"/>
            </a:br>
            <a:r>
              <a:rPr lang="en-US" sz="6600" b="0" dirty="0" smtClean="0"/>
              <a:t>Paper Awards</a:t>
            </a:r>
            <a:endParaRPr lang="en-US" sz="6600" b="0" dirty="0"/>
          </a:p>
        </p:txBody>
      </p:sp>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Tree>
    <p:extLst>
      <p:ext uri="{BB962C8B-B14F-4D97-AF65-F5344CB8AC3E}">
        <p14:creationId xmlns:p14="http://schemas.microsoft.com/office/powerpoint/2010/main" val="2069214036"/>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1183440"/>
          </a:xfrm>
          <a:solidFill>
            <a:srgbClr val="521A93"/>
          </a:solidFill>
        </p:spPr>
        <p:txBody>
          <a:bodyPr>
            <a:noAutofit/>
          </a:bodyPr>
          <a:lstStyle/>
          <a:p>
            <a:pPr algn="ctr"/>
            <a:r>
              <a:rPr lang="en-US" sz="5400" b="0" dirty="0" smtClean="0"/>
              <a:t>CCS 2017 Best Paper Award</a:t>
            </a:r>
            <a:endParaRPr lang="en-US" sz="5400" b="0" dirty="0"/>
          </a:p>
        </p:txBody>
      </p:sp>
      <p:sp>
        <p:nvSpPr>
          <p:cNvPr id="8" name="Title 1"/>
          <p:cNvSpPr txBox="1">
            <a:spLocks/>
          </p:cNvSpPr>
          <p:nvPr/>
        </p:nvSpPr>
        <p:spPr>
          <a:xfrm>
            <a:off x="0" y="1503571"/>
            <a:ext cx="12192000" cy="2509629"/>
          </a:xfrm>
          <a:prstGeom prst="rect">
            <a:avLst/>
          </a:prstGeom>
          <a:no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6600" i="1" dirty="0">
                <a:solidFill>
                  <a:schemeClr val="tx1"/>
                </a:solidFill>
              </a:rPr>
              <a:t>Scaling ORAM for Secure </a:t>
            </a:r>
            <a:r>
              <a:rPr lang="en-US" sz="6600" i="1" dirty="0" smtClean="0">
                <a:solidFill>
                  <a:schemeClr val="tx1"/>
                </a:solidFill>
              </a:rPr>
              <a:t>Computation</a:t>
            </a:r>
          </a:p>
        </p:txBody>
      </p:sp>
      <p:sp>
        <p:nvSpPr>
          <p:cNvPr id="9" name="Rectangle 8"/>
          <p:cNvSpPr/>
          <p:nvPr/>
        </p:nvSpPr>
        <p:spPr>
          <a:xfrm>
            <a:off x="2267868" y="4098379"/>
            <a:ext cx="7656263" cy="769441"/>
          </a:xfrm>
          <a:prstGeom prst="rect">
            <a:avLst/>
          </a:prstGeom>
        </p:spPr>
        <p:txBody>
          <a:bodyPr wrap="none">
            <a:spAutoFit/>
          </a:bodyPr>
          <a:lstStyle/>
          <a:p>
            <a:pPr algn="ctr"/>
            <a:r>
              <a:rPr lang="en-US" sz="4400" dirty="0"/>
              <a:t>Jack </a:t>
            </a:r>
            <a:r>
              <a:rPr lang="en-US" sz="4400" dirty="0" err="1"/>
              <a:t>Doerner</a:t>
            </a:r>
            <a:r>
              <a:rPr lang="en-US" sz="4400" dirty="0"/>
              <a:t> </a:t>
            </a:r>
            <a:r>
              <a:rPr lang="en-US" sz="4400" dirty="0" smtClean="0"/>
              <a:t>			</a:t>
            </a:r>
            <a:r>
              <a:rPr lang="en-US" sz="4400" dirty="0" err="1" smtClean="0"/>
              <a:t>abhi</a:t>
            </a:r>
            <a:r>
              <a:rPr lang="en-US" sz="4400" dirty="0"/>
              <a:t> </a:t>
            </a:r>
            <a:r>
              <a:rPr lang="en-US" sz="4400" dirty="0" err="1"/>
              <a:t>shelat</a:t>
            </a:r>
            <a:endParaRPr lang="en-US" sz="4400" dirty="0"/>
          </a:p>
        </p:txBody>
      </p:sp>
    </p:spTree>
    <p:extLst>
      <p:ext uri="{BB962C8B-B14F-4D97-AF65-F5344CB8AC3E}">
        <p14:creationId xmlns:p14="http://schemas.microsoft.com/office/powerpoint/2010/main" val="995768915"/>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
        <p:nvSpPr>
          <p:cNvPr id="8" name="Title 1"/>
          <p:cNvSpPr txBox="1">
            <a:spLocks/>
          </p:cNvSpPr>
          <p:nvPr/>
        </p:nvSpPr>
        <p:spPr>
          <a:xfrm>
            <a:off x="0" y="1490871"/>
            <a:ext cx="12192000" cy="2509629"/>
          </a:xfrm>
          <a:prstGeom prst="rect">
            <a:avLst/>
          </a:prstGeom>
          <a:no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i="1" dirty="0">
                <a:solidFill>
                  <a:schemeClr val="tx1"/>
                </a:solidFill>
              </a:rPr>
              <a:t>Better Bounds for Block Cipher Modes of Operation </a:t>
            </a:r>
            <a:endParaRPr lang="en-US" i="1" dirty="0" smtClean="0">
              <a:solidFill>
                <a:schemeClr val="tx1"/>
              </a:solidFill>
            </a:endParaRPr>
          </a:p>
          <a:p>
            <a:pPr algn="ctr"/>
            <a:r>
              <a:rPr lang="en-US" i="1" dirty="0" smtClean="0">
                <a:solidFill>
                  <a:schemeClr val="tx1"/>
                </a:solidFill>
              </a:rPr>
              <a:t>via </a:t>
            </a:r>
            <a:r>
              <a:rPr lang="en-US" i="1" dirty="0">
                <a:solidFill>
                  <a:schemeClr val="tx1"/>
                </a:solidFill>
              </a:rPr>
              <a:t>Nonce-Based Key Derivation</a:t>
            </a:r>
            <a:endParaRPr lang="en-US" i="1" dirty="0" smtClean="0">
              <a:solidFill>
                <a:schemeClr val="tx1"/>
              </a:solidFill>
            </a:endParaRPr>
          </a:p>
        </p:txBody>
      </p:sp>
      <p:sp>
        <p:nvSpPr>
          <p:cNvPr id="9" name="Rectangle 8"/>
          <p:cNvSpPr/>
          <p:nvPr/>
        </p:nvSpPr>
        <p:spPr>
          <a:xfrm>
            <a:off x="1805402" y="4326979"/>
            <a:ext cx="8581196" cy="769441"/>
          </a:xfrm>
          <a:prstGeom prst="rect">
            <a:avLst/>
          </a:prstGeom>
        </p:spPr>
        <p:txBody>
          <a:bodyPr wrap="none">
            <a:spAutoFit/>
          </a:bodyPr>
          <a:lstStyle/>
          <a:p>
            <a:pPr algn="ctr"/>
            <a:r>
              <a:rPr lang="en-US" sz="4400" dirty="0"/>
              <a:t>Shay </a:t>
            </a:r>
            <a:r>
              <a:rPr lang="en-US" sz="4400" dirty="0" err="1" smtClean="0"/>
              <a:t>Gueron</a:t>
            </a:r>
            <a:r>
              <a:rPr lang="en-US" sz="4400" dirty="0"/>
              <a:t> </a:t>
            </a:r>
            <a:r>
              <a:rPr lang="en-US" sz="4400" dirty="0" smtClean="0"/>
              <a:t>        Yehuda</a:t>
            </a:r>
            <a:r>
              <a:rPr lang="en-US" sz="4400" dirty="0"/>
              <a:t> </a:t>
            </a:r>
            <a:r>
              <a:rPr lang="en-US" sz="4400" dirty="0" smtClean="0"/>
              <a:t>Lindell</a:t>
            </a:r>
            <a:endParaRPr lang="en-US" sz="4400" dirty="0"/>
          </a:p>
        </p:txBody>
      </p:sp>
      <p:sp>
        <p:nvSpPr>
          <p:cNvPr id="7" name="Title 1"/>
          <p:cNvSpPr txBox="1">
            <a:spLocks/>
          </p:cNvSpPr>
          <p:nvPr/>
        </p:nvSpPr>
        <p:spPr>
          <a:xfrm>
            <a:off x="0" y="0"/>
            <a:ext cx="12192000" cy="1183440"/>
          </a:xfrm>
          <a:prstGeom prst="rect">
            <a:avLst/>
          </a:prstGeom>
          <a:solidFill>
            <a:srgbClr val="521A93"/>
          </a:solid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5400" b="0"/>
              <a:t>CCS 2017 Best Paper Award</a:t>
            </a:r>
            <a:endParaRPr lang="en-US" sz="5400" b="0" i="1" dirty="0"/>
          </a:p>
        </p:txBody>
      </p:sp>
    </p:spTree>
    <p:extLst>
      <p:ext uri="{BB962C8B-B14F-4D97-AF65-F5344CB8AC3E}">
        <p14:creationId xmlns:p14="http://schemas.microsoft.com/office/powerpoint/2010/main" val="155983099"/>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
        <p:nvSpPr>
          <p:cNvPr id="8" name="Title 1"/>
          <p:cNvSpPr txBox="1">
            <a:spLocks/>
          </p:cNvSpPr>
          <p:nvPr/>
        </p:nvSpPr>
        <p:spPr>
          <a:xfrm>
            <a:off x="0" y="1293410"/>
            <a:ext cx="12192000" cy="2509629"/>
          </a:xfrm>
          <a:prstGeom prst="rect">
            <a:avLst/>
          </a:prstGeom>
          <a:no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6600" i="1" dirty="0" err="1">
                <a:solidFill>
                  <a:schemeClr val="tx1"/>
                </a:solidFill>
              </a:rPr>
              <a:t>DolphinAttack</a:t>
            </a:r>
            <a:r>
              <a:rPr lang="en-US" sz="6600" i="1" dirty="0">
                <a:solidFill>
                  <a:schemeClr val="tx1"/>
                </a:solidFill>
              </a:rPr>
              <a:t>:</a:t>
            </a:r>
            <a:r>
              <a:rPr lang="en-US" sz="5400" i="1" dirty="0">
                <a:solidFill>
                  <a:schemeClr val="tx1"/>
                </a:solidFill>
              </a:rPr>
              <a:t> </a:t>
            </a:r>
            <a:endParaRPr lang="en-US" sz="5400" i="1" dirty="0" smtClean="0">
              <a:solidFill>
                <a:schemeClr val="tx1"/>
              </a:solidFill>
            </a:endParaRPr>
          </a:p>
          <a:p>
            <a:pPr algn="ctr"/>
            <a:r>
              <a:rPr lang="en-US" sz="5400" i="1" dirty="0" smtClean="0">
                <a:solidFill>
                  <a:schemeClr val="tx1"/>
                </a:solidFill>
              </a:rPr>
              <a:t>Inaudible </a:t>
            </a:r>
            <a:r>
              <a:rPr lang="en-US" sz="5400" i="1" dirty="0">
                <a:solidFill>
                  <a:schemeClr val="tx1"/>
                </a:solidFill>
              </a:rPr>
              <a:t>Voice Commands</a:t>
            </a:r>
            <a:endParaRPr lang="en-US" sz="5400" i="1" dirty="0" smtClean="0">
              <a:solidFill>
                <a:schemeClr val="tx1"/>
              </a:solidFill>
            </a:endParaRPr>
          </a:p>
        </p:txBody>
      </p:sp>
      <p:sp>
        <p:nvSpPr>
          <p:cNvPr id="9" name="Rectangle 8"/>
          <p:cNvSpPr/>
          <p:nvPr/>
        </p:nvSpPr>
        <p:spPr>
          <a:xfrm>
            <a:off x="0" y="4045270"/>
            <a:ext cx="12192000" cy="1446550"/>
          </a:xfrm>
          <a:prstGeom prst="rect">
            <a:avLst/>
          </a:prstGeom>
        </p:spPr>
        <p:txBody>
          <a:bodyPr wrap="square">
            <a:spAutoFit/>
          </a:bodyPr>
          <a:lstStyle/>
          <a:p>
            <a:pPr algn="ctr"/>
            <a:r>
              <a:rPr lang="en-US" sz="4400" dirty="0" err="1"/>
              <a:t>Guoming</a:t>
            </a:r>
            <a:r>
              <a:rPr lang="en-US" sz="4400" dirty="0"/>
              <a:t> Zhang, Chen Yan, </a:t>
            </a:r>
            <a:r>
              <a:rPr lang="en-US" sz="4400" dirty="0" err="1"/>
              <a:t>Xiaoyu</a:t>
            </a:r>
            <a:r>
              <a:rPr lang="en-US" sz="4400" dirty="0"/>
              <a:t> Ji, </a:t>
            </a:r>
            <a:r>
              <a:rPr lang="en-US" sz="4400" dirty="0" err="1"/>
              <a:t>Tianchen</a:t>
            </a:r>
            <a:r>
              <a:rPr lang="en-US" sz="4400" dirty="0"/>
              <a:t> Zhang, </a:t>
            </a:r>
            <a:r>
              <a:rPr lang="en-US" sz="4400" dirty="0" err="1"/>
              <a:t>Taimin</a:t>
            </a:r>
            <a:r>
              <a:rPr lang="en-US" sz="4400" dirty="0"/>
              <a:t> Zhang, </a:t>
            </a:r>
            <a:r>
              <a:rPr lang="en-US" sz="4400" dirty="0" err="1"/>
              <a:t>Wenyuan</a:t>
            </a:r>
            <a:r>
              <a:rPr lang="en-US" sz="4400" dirty="0"/>
              <a:t> </a:t>
            </a:r>
            <a:r>
              <a:rPr lang="en-US" sz="4400" dirty="0" smtClean="0"/>
              <a:t>Xu</a:t>
            </a:r>
            <a:endParaRPr lang="en-US" sz="4400" dirty="0"/>
          </a:p>
        </p:txBody>
      </p:sp>
      <p:sp>
        <p:nvSpPr>
          <p:cNvPr id="7" name="Title 1"/>
          <p:cNvSpPr txBox="1">
            <a:spLocks/>
          </p:cNvSpPr>
          <p:nvPr/>
        </p:nvSpPr>
        <p:spPr>
          <a:xfrm>
            <a:off x="0" y="0"/>
            <a:ext cx="12192000" cy="1183440"/>
          </a:xfrm>
          <a:prstGeom prst="rect">
            <a:avLst/>
          </a:prstGeom>
          <a:solidFill>
            <a:srgbClr val="521A93"/>
          </a:solid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5400" b="0" dirty="0"/>
              <a:t>CCS 2017 Best Paper Award</a:t>
            </a:r>
            <a:endParaRPr lang="en-US" sz="5400" b="0" i="1" dirty="0"/>
          </a:p>
        </p:txBody>
      </p:sp>
    </p:spTree>
    <p:extLst>
      <p:ext uri="{BB962C8B-B14F-4D97-AF65-F5344CB8AC3E}">
        <p14:creationId xmlns:p14="http://schemas.microsoft.com/office/powerpoint/2010/main" val="1737268639"/>
      </p:ext>
    </p:extLst>
  </p:cSld>
  <p:clrMapOvr>
    <a:masterClrMapping/>
  </p:clrMapOvr>
  <mc:AlternateContent xmlns:mc="http://schemas.openxmlformats.org/markup-compatibility/2006">
    <mc:Choice xmlns:p14="http://schemas.microsoft.com/office/powerpoint/2010/main" Requires="p14">
      <p:transition p14:dur="0" advClick="0" advTm="10000"/>
    </mc:Choice>
    <mc:Fallback>
      <p:transition advClick="0" advTm="1000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
        <p:nvSpPr>
          <p:cNvPr id="8" name="Title 1"/>
          <p:cNvSpPr txBox="1">
            <a:spLocks/>
          </p:cNvSpPr>
          <p:nvPr/>
        </p:nvSpPr>
        <p:spPr>
          <a:xfrm>
            <a:off x="0" y="1356910"/>
            <a:ext cx="12192000" cy="2509629"/>
          </a:xfrm>
          <a:prstGeom prst="rect">
            <a:avLst/>
          </a:prstGeom>
          <a:no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5400" i="1" dirty="0">
                <a:solidFill>
                  <a:schemeClr val="tx1"/>
                </a:solidFill>
              </a:rPr>
              <a:t>Authenticated Garbling and Efficient Maliciously Secure </a:t>
            </a:r>
            <a:endParaRPr lang="en-US" sz="5400" i="1" dirty="0" smtClean="0">
              <a:solidFill>
                <a:schemeClr val="tx1"/>
              </a:solidFill>
            </a:endParaRPr>
          </a:p>
          <a:p>
            <a:pPr algn="ctr"/>
            <a:r>
              <a:rPr lang="en-US" sz="5400" i="1" dirty="0" smtClean="0">
                <a:solidFill>
                  <a:schemeClr val="tx1"/>
                </a:solidFill>
              </a:rPr>
              <a:t>Two-Party </a:t>
            </a:r>
            <a:r>
              <a:rPr lang="en-US" sz="5400" i="1" dirty="0">
                <a:solidFill>
                  <a:schemeClr val="tx1"/>
                </a:solidFill>
              </a:rPr>
              <a:t>Computation</a:t>
            </a:r>
            <a:endParaRPr lang="en-US" sz="5400" i="1" dirty="0" smtClean="0">
              <a:solidFill>
                <a:schemeClr val="tx1"/>
              </a:solidFill>
            </a:endParaRPr>
          </a:p>
        </p:txBody>
      </p:sp>
      <p:sp>
        <p:nvSpPr>
          <p:cNvPr id="9" name="Rectangle 8"/>
          <p:cNvSpPr/>
          <p:nvPr/>
        </p:nvSpPr>
        <p:spPr>
          <a:xfrm>
            <a:off x="0" y="4108770"/>
            <a:ext cx="12192000" cy="769441"/>
          </a:xfrm>
          <a:prstGeom prst="rect">
            <a:avLst/>
          </a:prstGeom>
        </p:spPr>
        <p:txBody>
          <a:bodyPr wrap="square">
            <a:spAutoFit/>
          </a:bodyPr>
          <a:lstStyle/>
          <a:p>
            <a:pPr algn="ctr"/>
            <a:r>
              <a:rPr lang="en-US" sz="4400" dirty="0"/>
              <a:t>Xiao Wang, Samuel </a:t>
            </a:r>
            <a:r>
              <a:rPr lang="en-US" sz="4400" dirty="0" err="1"/>
              <a:t>Ranellucci</a:t>
            </a:r>
            <a:r>
              <a:rPr lang="en-US" sz="4400" dirty="0"/>
              <a:t>, Jonathan </a:t>
            </a:r>
            <a:r>
              <a:rPr lang="en-US" sz="4400" dirty="0" smtClean="0"/>
              <a:t>Katz</a:t>
            </a:r>
            <a:endParaRPr lang="en-US" sz="4400" dirty="0"/>
          </a:p>
        </p:txBody>
      </p:sp>
      <p:sp>
        <p:nvSpPr>
          <p:cNvPr id="7" name="Title 1"/>
          <p:cNvSpPr txBox="1">
            <a:spLocks/>
          </p:cNvSpPr>
          <p:nvPr/>
        </p:nvSpPr>
        <p:spPr>
          <a:xfrm>
            <a:off x="0" y="0"/>
            <a:ext cx="12192000" cy="1183440"/>
          </a:xfrm>
          <a:prstGeom prst="rect">
            <a:avLst/>
          </a:prstGeom>
          <a:solidFill>
            <a:srgbClr val="521A93"/>
          </a:solid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5400" b="0" dirty="0"/>
              <a:t>CCS 2017 Best Paper Award</a:t>
            </a:r>
            <a:endParaRPr lang="en-US" sz="5400" b="0" i="1" dirty="0"/>
          </a:p>
        </p:txBody>
      </p:sp>
    </p:spTree>
    <p:extLst>
      <p:ext uri="{BB962C8B-B14F-4D97-AF65-F5344CB8AC3E}">
        <p14:creationId xmlns:p14="http://schemas.microsoft.com/office/powerpoint/2010/main" val="2047442566"/>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
        <p:nvSpPr>
          <p:cNvPr id="8" name="Title 1"/>
          <p:cNvSpPr txBox="1">
            <a:spLocks/>
          </p:cNvSpPr>
          <p:nvPr/>
        </p:nvSpPr>
        <p:spPr>
          <a:xfrm>
            <a:off x="0" y="1395010"/>
            <a:ext cx="12192000" cy="2509629"/>
          </a:xfrm>
          <a:prstGeom prst="rect">
            <a:avLst/>
          </a:prstGeom>
          <a:no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6600" i="1" dirty="0">
                <a:solidFill>
                  <a:schemeClr val="tx1"/>
                </a:solidFill>
              </a:rPr>
              <a:t>A Formal Foundation for </a:t>
            </a:r>
            <a:endParaRPr lang="en-US" sz="6600" i="1" dirty="0" smtClean="0">
              <a:solidFill>
                <a:schemeClr val="tx1"/>
              </a:solidFill>
            </a:endParaRPr>
          </a:p>
          <a:p>
            <a:pPr algn="ctr"/>
            <a:r>
              <a:rPr lang="en-US" sz="6600" i="1" dirty="0" smtClean="0">
                <a:solidFill>
                  <a:schemeClr val="tx1"/>
                </a:solidFill>
              </a:rPr>
              <a:t>Secure </a:t>
            </a:r>
            <a:r>
              <a:rPr lang="en-US" sz="6600" i="1" dirty="0">
                <a:solidFill>
                  <a:schemeClr val="tx1"/>
                </a:solidFill>
              </a:rPr>
              <a:t>Remote Execution </a:t>
            </a:r>
            <a:endParaRPr lang="en-US" sz="6600" i="1" dirty="0" smtClean="0">
              <a:solidFill>
                <a:schemeClr val="tx1"/>
              </a:solidFill>
            </a:endParaRPr>
          </a:p>
          <a:p>
            <a:pPr algn="ctr"/>
            <a:r>
              <a:rPr lang="en-US" sz="6600" i="1" dirty="0" smtClean="0">
                <a:solidFill>
                  <a:schemeClr val="tx1"/>
                </a:solidFill>
              </a:rPr>
              <a:t>of </a:t>
            </a:r>
            <a:r>
              <a:rPr lang="en-US" sz="6600" i="1" dirty="0">
                <a:solidFill>
                  <a:schemeClr val="tx1"/>
                </a:solidFill>
              </a:rPr>
              <a:t>Enclaves</a:t>
            </a:r>
            <a:endParaRPr lang="en-US" sz="6600" i="1" dirty="0" smtClean="0">
              <a:solidFill>
                <a:schemeClr val="tx1"/>
              </a:solidFill>
            </a:endParaRPr>
          </a:p>
        </p:txBody>
      </p:sp>
      <p:sp>
        <p:nvSpPr>
          <p:cNvPr id="9" name="Rectangle 8"/>
          <p:cNvSpPr/>
          <p:nvPr/>
        </p:nvSpPr>
        <p:spPr>
          <a:xfrm>
            <a:off x="0" y="4146870"/>
            <a:ext cx="12192000" cy="1446550"/>
          </a:xfrm>
          <a:prstGeom prst="rect">
            <a:avLst/>
          </a:prstGeom>
        </p:spPr>
        <p:txBody>
          <a:bodyPr wrap="square">
            <a:spAutoFit/>
          </a:bodyPr>
          <a:lstStyle/>
          <a:p>
            <a:pPr algn="ctr"/>
            <a:r>
              <a:rPr lang="en-US" sz="4400" dirty="0" err="1"/>
              <a:t>Pramod</a:t>
            </a:r>
            <a:r>
              <a:rPr lang="en-US" sz="4400" dirty="0"/>
              <a:t> </a:t>
            </a:r>
            <a:r>
              <a:rPr lang="en-US" sz="4400" dirty="0" err="1"/>
              <a:t>Subramanyan</a:t>
            </a:r>
            <a:r>
              <a:rPr lang="en-US" sz="4400" dirty="0"/>
              <a:t>, </a:t>
            </a:r>
            <a:r>
              <a:rPr lang="en-US" sz="4400" dirty="0" err="1"/>
              <a:t>Rohit</a:t>
            </a:r>
            <a:r>
              <a:rPr lang="en-US" sz="4400" dirty="0"/>
              <a:t> Sinha, Ilia </a:t>
            </a:r>
            <a:r>
              <a:rPr lang="en-US" sz="4400" dirty="0" err="1"/>
              <a:t>Lebedev</a:t>
            </a:r>
            <a:r>
              <a:rPr lang="en-US" sz="4400" dirty="0"/>
              <a:t>, Srinivas </a:t>
            </a:r>
            <a:r>
              <a:rPr lang="en-US" sz="4400" dirty="0" err="1"/>
              <a:t>Devadas</a:t>
            </a:r>
            <a:r>
              <a:rPr lang="en-US" sz="4400" dirty="0"/>
              <a:t>, </a:t>
            </a:r>
            <a:r>
              <a:rPr lang="en-US" sz="4400" dirty="0" err="1"/>
              <a:t>Sanjit</a:t>
            </a:r>
            <a:r>
              <a:rPr lang="en-US" sz="4400" dirty="0"/>
              <a:t> </a:t>
            </a:r>
            <a:r>
              <a:rPr lang="en-US" sz="4400" dirty="0" err="1" smtClean="0"/>
              <a:t>Seshia</a:t>
            </a:r>
            <a:endParaRPr lang="en-US" sz="4400" dirty="0"/>
          </a:p>
        </p:txBody>
      </p:sp>
      <p:sp>
        <p:nvSpPr>
          <p:cNvPr id="7" name="Title 1"/>
          <p:cNvSpPr txBox="1">
            <a:spLocks/>
          </p:cNvSpPr>
          <p:nvPr/>
        </p:nvSpPr>
        <p:spPr>
          <a:xfrm>
            <a:off x="0" y="0"/>
            <a:ext cx="12192000" cy="1183440"/>
          </a:xfrm>
          <a:prstGeom prst="rect">
            <a:avLst/>
          </a:prstGeom>
          <a:solidFill>
            <a:srgbClr val="521A93"/>
          </a:solid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5400" b="0" dirty="0"/>
              <a:t>CCS 2017 Best Paper Award</a:t>
            </a:r>
            <a:endParaRPr lang="en-US" sz="5400" b="0" i="1" dirty="0"/>
          </a:p>
        </p:txBody>
      </p:sp>
    </p:spTree>
    <p:extLst>
      <p:ext uri="{BB962C8B-B14F-4D97-AF65-F5344CB8AC3E}">
        <p14:creationId xmlns:p14="http://schemas.microsoft.com/office/powerpoint/2010/main" val="224258483"/>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8619"/>
          <a:stretch/>
        </p:blipFill>
        <p:spPr>
          <a:xfrm>
            <a:off x="0" y="26240"/>
            <a:ext cx="12192000" cy="6809085"/>
          </a:xfrm>
          <a:prstGeom prst="rect">
            <a:avLst/>
          </a:prstGeom>
        </p:spPr>
      </p:pic>
      <p:sp>
        <p:nvSpPr>
          <p:cNvPr id="2" name="Title 1"/>
          <p:cNvSpPr>
            <a:spLocks noGrp="1"/>
          </p:cNvSpPr>
          <p:nvPr>
            <p:ph type="ctrTitle"/>
          </p:nvPr>
        </p:nvSpPr>
        <p:spPr>
          <a:xfrm>
            <a:off x="214754" y="1727201"/>
            <a:ext cx="11762492" cy="2292350"/>
          </a:xfrm>
          <a:solidFill>
            <a:srgbClr val="000000">
              <a:alpha val="81000"/>
            </a:srgbClr>
          </a:solidFill>
        </p:spPr>
        <p:txBody>
          <a:bodyPr>
            <a:noAutofit/>
          </a:bodyPr>
          <a:lstStyle/>
          <a:p>
            <a:pPr algn="ctr"/>
            <a:r>
              <a:rPr lang="en-US" sz="6600" b="0" dirty="0" smtClean="0"/>
              <a:t>ACM CCS 2017</a:t>
            </a:r>
            <a:br>
              <a:rPr lang="en-US" sz="6600" b="0" dirty="0" smtClean="0"/>
            </a:br>
            <a:r>
              <a:rPr lang="en-US" sz="6600" b="0" dirty="0" smtClean="0"/>
              <a:t>Test-of-Time Award</a:t>
            </a:r>
            <a:endParaRPr lang="en-US" sz="6600" b="0" dirty="0"/>
          </a:p>
        </p:txBody>
      </p:sp>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Tree>
    <p:extLst>
      <p:ext uri="{BB962C8B-B14F-4D97-AF65-F5344CB8AC3E}">
        <p14:creationId xmlns:p14="http://schemas.microsoft.com/office/powerpoint/2010/main" val="3373377430"/>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CCS Test-of-Time Award</a:t>
            </a:r>
            <a:endParaRPr lang="en-US" dirty="0"/>
          </a:p>
        </p:txBody>
      </p:sp>
      <p:sp>
        <p:nvSpPr>
          <p:cNvPr id="3" name="Content Placeholder 2"/>
          <p:cNvSpPr>
            <a:spLocks noGrp="1"/>
          </p:cNvSpPr>
          <p:nvPr>
            <p:ph idx="1"/>
          </p:nvPr>
        </p:nvSpPr>
        <p:spPr/>
        <p:txBody>
          <a:bodyPr>
            <a:normAutofit/>
          </a:bodyPr>
          <a:lstStyle/>
          <a:p>
            <a:r>
              <a:rPr lang="en-US" sz="4400" dirty="0" smtClean="0"/>
              <a:t>Recognizes papers from CCS ten </a:t>
            </a:r>
            <a:r>
              <a:rPr lang="en-US" sz="4400" dirty="0"/>
              <a:t>years prior that have had the greatest impact on security research and practice over the past </a:t>
            </a:r>
            <a:r>
              <a:rPr lang="en-US" sz="4400" dirty="0" smtClean="0"/>
              <a:t>decade.</a:t>
            </a:r>
          </a:p>
          <a:p>
            <a:endParaRPr lang="en-US" sz="4400" dirty="0"/>
          </a:p>
        </p:txBody>
      </p:sp>
    </p:spTree>
    <p:extLst>
      <p:ext uri="{BB962C8B-B14F-4D97-AF65-F5344CB8AC3E}">
        <p14:creationId xmlns:p14="http://schemas.microsoft.com/office/powerpoint/2010/main" val="15154764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66878" y="365125"/>
            <a:ext cx="4720738" cy="1325563"/>
          </a:xfrm>
        </p:spPr>
        <p:txBody>
          <a:bodyPr/>
          <a:lstStyle/>
          <a:p>
            <a:r>
              <a:rPr lang="en-US" dirty="0" smtClean="0"/>
              <a:t>CCS 2007</a:t>
            </a:r>
            <a:endParaRPr lang="en-US" dirty="0"/>
          </a:p>
        </p:txBody>
      </p:sp>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tretch>
            <a:fillRect/>
          </a:stretch>
        </p:blipFill>
        <p:spPr>
          <a:xfrm>
            <a:off x="175364" y="365124"/>
            <a:ext cx="7107361" cy="4895807"/>
          </a:xfrm>
          <a:prstGeom prst="rect">
            <a:avLst/>
          </a:prstGeom>
          <a:ln>
            <a:noFill/>
          </a:ln>
          <a:effectLst>
            <a:outerShdw blurRad="292100" dist="139700" dir="2700000" algn="tl" rotWithShape="0">
              <a:srgbClr val="333333">
                <a:alpha val="65000"/>
              </a:srgbClr>
            </a:outerShdw>
          </a:effectLst>
        </p:spPr>
      </p:pic>
      <p:sp>
        <p:nvSpPr>
          <p:cNvPr id="5" name="TextBox 4"/>
          <p:cNvSpPr txBox="1"/>
          <p:nvPr/>
        </p:nvSpPr>
        <p:spPr>
          <a:xfrm>
            <a:off x="7478039" y="1766170"/>
            <a:ext cx="4609578" cy="1938992"/>
          </a:xfrm>
          <a:prstGeom prst="rect">
            <a:avLst/>
          </a:prstGeom>
          <a:noFill/>
        </p:spPr>
        <p:txBody>
          <a:bodyPr wrap="square" rtlCol="0">
            <a:spAutoFit/>
          </a:bodyPr>
          <a:lstStyle/>
          <a:p>
            <a:r>
              <a:rPr lang="en-US" sz="2400" b="1" dirty="0" smtClean="0"/>
              <a:t>55 papers </a:t>
            </a:r>
            <a:r>
              <a:rPr lang="en-US" sz="2400" dirty="0" smtClean="0"/>
              <a:t>(CCS 2017: 151)</a:t>
            </a:r>
          </a:p>
          <a:p>
            <a:r>
              <a:rPr lang="en-US" sz="2400" dirty="0" smtClean="0"/>
              <a:t>hotel rate: </a:t>
            </a:r>
            <a:r>
              <a:rPr lang="en-US" sz="2400" b="1" dirty="0" smtClean="0"/>
              <a:t>$189 </a:t>
            </a:r>
            <a:r>
              <a:rPr lang="en-US" sz="2400" dirty="0" smtClean="0"/>
              <a:t>(CCS 2017: $199)</a:t>
            </a:r>
          </a:p>
          <a:p>
            <a:endParaRPr lang="en-US" sz="2400" dirty="0" smtClean="0"/>
          </a:p>
          <a:p>
            <a:r>
              <a:rPr lang="en-US" sz="2400" dirty="0" smtClean="0"/>
              <a:t>Over </a:t>
            </a:r>
            <a:r>
              <a:rPr lang="en-US" sz="2400" b="1" dirty="0" smtClean="0"/>
              <a:t>14,000</a:t>
            </a:r>
            <a:r>
              <a:rPr lang="en-US" sz="2400" dirty="0" smtClean="0"/>
              <a:t> citations (google scholar) to CCS 2007 papers</a:t>
            </a:r>
          </a:p>
        </p:txBody>
      </p:sp>
    </p:spTree>
    <p:extLst>
      <p:ext uri="{BB962C8B-B14F-4D97-AF65-F5344CB8AC3E}">
        <p14:creationId xmlns:p14="http://schemas.microsoft.com/office/powerpoint/2010/main" val="1634301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Test-of-Time Committee</a:t>
            </a:r>
            <a:endParaRPr lang="en-US" dirty="0"/>
          </a:p>
        </p:txBody>
      </p:sp>
      <p:sp>
        <p:nvSpPr>
          <p:cNvPr id="3" name="Content Placeholder 2"/>
          <p:cNvSpPr>
            <a:spLocks noGrp="1"/>
          </p:cNvSpPr>
          <p:nvPr>
            <p:ph idx="1"/>
          </p:nvPr>
        </p:nvSpPr>
        <p:spPr>
          <a:xfrm>
            <a:off x="838200" y="1825625"/>
            <a:ext cx="10515600" cy="4351338"/>
          </a:xfrm>
        </p:spPr>
        <p:txBody>
          <a:bodyPr>
            <a:normAutofit fontScale="92500" lnSpcReduction="20000"/>
          </a:bodyPr>
          <a:lstStyle/>
          <a:p>
            <a:pPr>
              <a:lnSpc>
                <a:spcPct val="150000"/>
              </a:lnSpc>
            </a:pPr>
            <a:r>
              <a:rPr lang="en-US" dirty="0"/>
              <a:t>David Evans </a:t>
            </a:r>
            <a:r>
              <a:rPr lang="en-US" dirty="0" smtClean="0"/>
              <a:t>(Chair</a:t>
            </a:r>
            <a:r>
              <a:rPr lang="en-US" dirty="0"/>
              <a:t>) </a:t>
            </a:r>
            <a:br>
              <a:rPr lang="en-US" dirty="0"/>
            </a:br>
            <a:r>
              <a:rPr lang="en-US" dirty="0" err="1" smtClean="0"/>
              <a:t>Véronique</a:t>
            </a:r>
            <a:r>
              <a:rPr lang="en-US" dirty="0" smtClean="0"/>
              <a:t> </a:t>
            </a:r>
            <a:r>
              <a:rPr lang="en-US" dirty="0" err="1"/>
              <a:t>Cortier</a:t>
            </a:r>
            <a:r>
              <a:rPr lang="en-US" dirty="0"/>
              <a:t> </a:t>
            </a:r>
            <a:br>
              <a:rPr lang="en-US" dirty="0"/>
            </a:br>
            <a:r>
              <a:rPr lang="en-US" dirty="0" smtClean="0"/>
              <a:t>Jonathan </a:t>
            </a:r>
            <a:r>
              <a:rPr lang="en-US" dirty="0"/>
              <a:t>Katz </a:t>
            </a:r>
            <a:br>
              <a:rPr lang="en-US" dirty="0"/>
            </a:br>
            <a:r>
              <a:rPr lang="en-US" dirty="0"/>
              <a:t>Tal Malkin </a:t>
            </a:r>
            <a:br>
              <a:rPr lang="en-US" dirty="0"/>
            </a:br>
            <a:r>
              <a:rPr lang="en-US" dirty="0" smtClean="0"/>
              <a:t>Paul </a:t>
            </a:r>
            <a:r>
              <a:rPr lang="en-US" dirty="0" err="1"/>
              <a:t>Syverson</a:t>
            </a:r>
            <a:r>
              <a:rPr lang="en-US" dirty="0"/>
              <a:t> </a:t>
            </a:r>
            <a:r>
              <a:rPr lang="en-US" dirty="0" smtClean="0"/>
              <a:t>(</a:t>
            </a:r>
            <a:r>
              <a:rPr lang="en-US" dirty="0"/>
              <a:t>CCS </a:t>
            </a:r>
            <a:r>
              <a:rPr lang="en-US" dirty="0" smtClean="0"/>
              <a:t>2007 PC Co-Chair)</a:t>
            </a:r>
            <a:r>
              <a:rPr lang="en-US" dirty="0"/>
              <a:t/>
            </a:r>
            <a:br>
              <a:rPr lang="en-US" dirty="0"/>
            </a:br>
            <a:r>
              <a:rPr lang="en-US" dirty="0"/>
              <a:t>Sabrina De </a:t>
            </a:r>
            <a:r>
              <a:rPr lang="en-US" dirty="0" err="1"/>
              <a:t>Capitani</a:t>
            </a:r>
            <a:r>
              <a:rPr lang="en-US" dirty="0"/>
              <a:t> di </a:t>
            </a:r>
            <a:r>
              <a:rPr lang="en-US" dirty="0" err="1"/>
              <a:t>Vimercati</a:t>
            </a:r>
            <a:r>
              <a:rPr lang="en-US" dirty="0"/>
              <a:t> </a:t>
            </a:r>
            <a:r>
              <a:rPr lang="en-US" dirty="0" smtClean="0"/>
              <a:t>(</a:t>
            </a:r>
            <a:r>
              <a:rPr lang="en-US" dirty="0"/>
              <a:t>CCS 2007 </a:t>
            </a:r>
            <a:r>
              <a:rPr lang="en-US" dirty="0" smtClean="0"/>
              <a:t>PC Co-Chair)</a:t>
            </a:r>
            <a:r>
              <a:rPr lang="en-US" dirty="0"/>
              <a:t/>
            </a:r>
            <a:br>
              <a:rPr lang="en-US" dirty="0"/>
            </a:br>
            <a:endParaRPr lang="en-US" dirty="0"/>
          </a:p>
        </p:txBody>
      </p:sp>
    </p:spTree>
    <p:extLst>
      <p:ext uri="{BB962C8B-B14F-4D97-AF65-F5344CB8AC3E}">
        <p14:creationId xmlns:p14="http://schemas.microsoft.com/office/powerpoint/2010/main" val="9886466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Award Process</a:t>
            </a:r>
            <a:endParaRPr lang="en-US" dirty="0"/>
          </a:p>
        </p:txBody>
      </p:sp>
      <p:sp>
        <p:nvSpPr>
          <p:cNvPr id="3" name="Content Placeholder 2"/>
          <p:cNvSpPr>
            <a:spLocks noGrp="1"/>
          </p:cNvSpPr>
          <p:nvPr>
            <p:ph idx="1"/>
          </p:nvPr>
        </p:nvSpPr>
        <p:spPr/>
        <p:txBody>
          <a:bodyPr/>
          <a:lstStyle/>
          <a:p>
            <a:r>
              <a:rPr lang="en-US" dirty="0" smtClean="0"/>
              <a:t>Five most highly-cited papers automatically considered, committee nominated one additional paper to consider</a:t>
            </a:r>
          </a:p>
          <a:p>
            <a:endParaRPr lang="en-US" dirty="0"/>
          </a:p>
          <a:p>
            <a:r>
              <a:rPr lang="en-US" dirty="0" smtClean="0"/>
              <a:t>Extensive email discussions and multiple voting rounds to reach consensus</a:t>
            </a:r>
            <a:endParaRPr lang="en-US" dirty="0"/>
          </a:p>
        </p:txBody>
      </p:sp>
    </p:spTree>
    <p:extLst>
      <p:ext uri="{BB962C8B-B14F-4D97-AF65-F5344CB8AC3E}">
        <p14:creationId xmlns:p14="http://schemas.microsoft.com/office/powerpoint/2010/main" val="18174003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3434"/>
            <a:ext cx="10515600" cy="1325563"/>
          </a:xfrm>
        </p:spPr>
        <p:txBody>
          <a:bodyPr/>
          <a:lstStyle/>
          <a:p>
            <a:r>
              <a:rPr lang="en-US" dirty="0" smtClean="0"/>
              <a:t>The Selection Process</a:t>
            </a:r>
            <a:endParaRPr lang="en-US" dirty="0"/>
          </a:p>
        </p:txBody>
      </p:sp>
      <p:sp>
        <p:nvSpPr>
          <p:cNvPr id="3" name="Content Placeholder 2"/>
          <p:cNvSpPr>
            <a:spLocks noGrp="1"/>
          </p:cNvSpPr>
          <p:nvPr>
            <p:ph idx="1"/>
          </p:nvPr>
        </p:nvSpPr>
        <p:spPr>
          <a:xfrm>
            <a:off x="838200" y="1528997"/>
            <a:ext cx="10515600" cy="4961744"/>
          </a:xfrm>
        </p:spPr>
        <p:txBody>
          <a:bodyPr/>
          <a:lstStyle/>
          <a:p>
            <a:r>
              <a:rPr lang="en-US" dirty="0" smtClean="0"/>
              <a:t>Three-Step Process</a:t>
            </a:r>
          </a:p>
          <a:p>
            <a:pPr lvl="1"/>
            <a:r>
              <a:rPr lang="en-US" dirty="0" smtClean="0"/>
              <a:t> </a:t>
            </a:r>
            <a:r>
              <a:rPr lang="en-US" b="1" dirty="0" smtClean="0"/>
              <a:t>Step I</a:t>
            </a:r>
            <a:r>
              <a:rPr lang="en-US" dirty="0" smtClean="0"/>
              <a:t>: PC nomination (</a:t>
            </a:r>
            <a:r>
              <a:rPr lang="en-US" i="1" dirty="0" smtClean="0"/>
              <a:t>two weeks</a:t>
            </a:r>
            <a:r>
              <a:rPr lang="en-US" dirty="0" smtClean="0"/>
              <a:t>) </a:t>
            </a:r>
            <a:endParaRPr lang="en-US" dirty="0" smtClean="0"/>
          </a:p>
          <a:p>
            <a:pPr marL="914400" lvl="2" indent="0">
              <a:buNone/>
            </a:pPr>
            <a:r>
              <a:rPr lang="en-US" dirty="0" smtClean="0">
                <a:solidFill>
                  <a:srgbClr val="521A93"/>
                </a:solidFill>
              </a:rPr>
              <a:t>22 papers nominated (out of 151 accepted)</a:t>
            </a:r>
          </a:p>
          <a:p>
            <a:pPr lvl="1"/>
            <a:r>
              <a:rPr lang="en-US" dirty="0" smtClean="0"/>
              <a:t> </a:t>
            </a:r>
            <a:r>
              <a:rPr lang="en-US" b="1" dirty="0" smtClean="0"/>
              <a:t>Step II</a:t>
            </a:r>
            <a:r>
              <a:rPr lang="en-US" dirty="0" smtClean="0"/>
              <a:t>: BPAC vote (</a:t>
            </a:r>
            <a:r>
              <a:rPr lang="en-US" i="1" dirty="0" smtClean="0"/>
              <a:t>two weeks</a:t>
            </a:r>
            <a:r>
              <a:rPr lang="en-US" dirty="0" smtClean="0"/>
              <a:t>) </a:t>
            </a:r>
          </a:p>
          <a:p>
            <a:pPr marL="914400" lvl="2" indent="0">
              <a:buNone/>
            </a:pPr>
            <a:r>
              <a:rPr lang="en-US" dirty="0" smtClean="0">
                <a:solidFill>
                  <a:srgbClr val="521A93"/>
                </a:solidFill>
              </a:rPr>
              <a:t>11 official finalists </a:t>
            </a:r>
          </a:p>
          <a:p>
            <a:pPr lvl="1"/>
            <a:r>
              <a:rPr lang="en-US" dirty="0" smtClean="0"/>
              <a:t> </a:t>
            </a:r>
            <a:r>
              <a:rPr lang="en-US" b="1" dirty="0" smtClean="0"/>
              <a:t>Step III</a:t>
            </a:r>
            <a:r>
              <a:rPr lang="en-US" dirty="0" smtClean="0"/>
              <a:t>: BPAC review and ranking (</a:t>
            </a:r>
            <a:r>
              <a:rPr lang="en-US" i="1" dirty="0" smtClean="0"/>
              <a:t>two weeks</a:t>
            </a:r>
            <a:r>
              <a:rPr lang="en-US" dirty="0" smtClean="0"/>
              <a:t>) </a:t>
            </a:r>
          </a:p>
          <a:p>
            <a:pPr marL="914400" lvl="2" indent="0">
              <a:buNone/>
            </a:pPr>
            <a:r>
              <a:rPr lang="en-US" dirty="0" smtClean="0">
                <a:solidFill>
                  <a:srgbClr val="521A93"/>
                </a:solidFill>
              </a:rPr>
              <a:t>Based on camera-ready version of finalists</a:t>
            </a:r>
          </a:p>
          <a:p>
            <a:pPr lvl="1"/>
            <a:r>
              <a:rPr lang="en-US" dirty="0" smtClean="0"/>
              <a:t> </a:t>
            </a:r>
            <a:r>
              <a:rPr lang="en-US" b="1" dirty="0" smtClean="0"/>
              <a:t>Conflict-of-Interest </a:t>
            </a:r>
            <a:r>
              <a:rPr lang="en-US" dirty="0" smtClean="0"/>
              <a:t>handled same way as review process </a:t>
            </a:r>
          </a:p>
          <a:p>
            <a:endParaRPr lang="en-US" dirty="0"/>
          </a:p>
        </p:txBody>
      </p:sp>
    </p:spTree>
    <p:extLst>
      <p:ext uri="{BB962C8B-B14F-4D97-AF65-F5344CB8AC3E}">
        <p14:creationId xmlns:p14="http://schemas.microsoft.com/office/powerpoint/2010/main" val="2380244453"/>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830" y="2306659"/>
            <a:ext cx="10515600" cy="1325563"/>
          </a:xfrm>
        </p:spPr>
        <p:txBody>
          <a:bodyPr/>
          <a:lstStyle/>
          <a:p>
            <a:r>
              <a:rPr lang="en-US" dirty="0" smtClean="0"/>
              <a:t>the winner is</a:t>
            </a:r>
            <a:r>
              <a:rPr lang="mr-IN" dirty="0" smtClean="0"/>
              <a:t>…</a:t>
            </a:r>
            <a:endParaRPr lang="en-US" dirty="0"/>
          </a:p>
        </p:txBody>
      </p:sp>
    </p:spTree>
    <p:extLst>
      <p:ext uri="{BB962C8B-B14F-4D97-AF65-F5344CB8AC3E}">
        <p14:creationId xmlns:p14="http://schemas.microsoft.com/office/powerpoint/2010/main" val="6516122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
        <p:nvSpPr>
          <p:cNvPr id="8" name="Title 1"/>
          <p:cNvSpPr txBox="1">
            <a:spLocks/>
          </p:cNvSpPr>
          <p:nvPr/>
        </p:nvSpPr>
        <p:spPr>
          <a:xfrm>
            <a:off x="0" y="1344210"/>
            <a:ext cx="12192000" cy="2509629"/>
          </a:xfrm>
          <a:prstGeom prst="rect">
            <a:avLst/>
          </a:prstGeom>
          <a:no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5400" dirty="0">
                <a:solidFill>
                  <a:schemeClr val="tx1"/>
                </a:solidFill>
              </a:rPr>
              <a:t>The Geometry of Innocent Flesh on the Bone: Return-into-</a:t>
            </a:r>
            <a:r>
              <a:rPr lang="en-US" sz="5400" dirty="0" err="1">
                <a:solidFill>
                  <a:schemeClr val="tx1"/>
                </a:solidFill>
              </a:rPr>
              <a:t>libc</a:t>
            </a:r>
            <a:r>
              <a:rPr lang="en-US" sz="5400" dirty="0">
                <a:solidFill>
                  <a:schemeClr val="tx1"/>
                </a:solidFill>
              </a:rPr>
              <a:t> without Function Calls (on the x86)</a:t>
            </a:r>
            <a:endParaRPr lang="en-US" sz="5400" i="1" dirty="0" smtClean="0">
              <a:solidFill>
                <a:schemeClr val="tx1"/>
              </a:solidFill>
            </a:endParaRPr>
          </a:p>
        </p:txBody>
      </p:sp>
      <p:sp>
        <p:nvSpPr>
          <p:cNvPr id="9" name="Rectangle 8"/>
          <p:cNvSpPr/>
          <p:nvPr/>
        </p:nvSpPr>
        <p:spPr>
          <a:xfrm>
            <a:off x="3975066" y="4122195"/>
            <a:ext cx="4241867" cy="769441"/>
          </a:xfrm>
          <a:prstGeom prst="rect">
            <a:avLst/>
          </a:prstGeom>
        </p:spPr>
        <p:txBody>
          <a:bodyPr wrap="none">
            <a:spAutoFit/>
          </a:bodyPr>
          <a:lstStyle/>
          <a:p>
            <a:pPr algn="ctr"/>
            <a:r>
              <a:rPr lang="en-US" sz="4400" dirty="0" err="1"/>
              <a:t>Hovav</a:t>
            </a:r>
            <a:r>
              <a:rPr lang="en-US" sz="4400" dirty="0"/>
              <a:t> </a:t>
            </a:r>
            <a:r>
              <a:rPr lang="en-US" sz="4400" dirty="0" err="1"/>
              <a:t>Shacham</a:t>
            </a:r>
            <a:endParaRPr lang="en-US" sz="4400" dirty="0"/>
          </a:p>
        </p:txBody>
      </p:sp>
      <p:sp>
        <p:nvSpPr>
          <p:cNvPr id="10" name="Title 1"/>
          <p:cNvSpPr txBox="1">
            <a:spLocks/>
          </p:cNvSpPr>
          <p:nvPr/>
        </p:nvSpPr>
        <p:spPr>
          <a:xfrm>
            <a:off x="0" y="0"/>
            <a:ext cx="12192000" cy="1183440"/>
          </a:xfrm>
          <a:prstGeom prst="rect">
            <a:avLst/>
          </a:prstGeom>
          <a:solidFill>
            <a:srgbClr val="521A93"/>
          </a:solid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5400" b="0" dirty="0" smtClean="0"/>
              <a:t>CCS 2017 </a:t>
            </a:r>
            <a:r>
              <a:rPr lang="en-US" sz="5400" b="0" dirty="0" smtClean="0"/>
              <a:t>Test-of-Time Award</a:t>
            </a:r>
            <a:endParaRPr lang="en-US" sz="5400" b="0" dirty="0"/>
          </a:p>
        </p:txBody>
      </p:sp>
    </p:spTree>
    <p:extLst>
      <p:ext uri="{BB962C8B-B14F-4D97-AF65-F5344CB8AC3E}">
        <p14:creationId xmlns:p14="http://schemas.microsoft.com/office/powerpoint/2010/main" val="1712464882"/>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Session 2H: “Code Reuse Attacks”</a:t>
            </a:r>
            <a:endParaRPr lang="en-US" dirty="0"/>
          </a:p>
        </p:txBody>
      </p:sp>
      <p:sp>
        <p:nvSpPr>
          <p:cNvPr id="4" name="Content Placeholder 3"/>
          <p:cNvSpPr>
            <a:spLocks noGrp="1"/>
          </p:cNvSpPr>
          <p:nvPr>
            <p:ph idx="1"/>
          </p:nvPr>
        </p:nvSpPr>
        <p:spPr>
          <a:xfrm>
            <a:off x="838200" y="1690688"/>
            <a:ext cx="10848584" cy="4351338"/>
          </a:xfrm>
        </p:spPr>
        <p:txBody>
          <a:bodyPr>
            <a:normAutofit/>
          </a:bodyPr>
          <a:lstStyle/>
          <a:p>
            <a:r>
              <a:rPr lang="en-US" dirty="0" smtClean="0"/>
              <a:t>9am tomorrow, Honorary Session Chair: </a:t>
            </a:r>
            <a:r>
              <a:rPr lang="en-US" dirty="0" err="1" smtClean="0"/>
              <a:t>Hovav</a:t>
            </a:r>
            <a:r>
              <a:rPr lang="en-US" dirty="0" smtClean="0"/>
              <a:t> </a:t>
            </a:r>
            <a:r>
              <a:rPr lang="en-US" dirty="0" err="1"/>
              <a:t>Shacham</a:t>
            </a:r>
            <a:endParaRPr lang="en-US" dirty="0"/>
          </a:p>
          <a:p>
            <a:endParaRPr lang="en-US" dirty="0" smtClean="0"/>
          </a:p>
          <a:p>
            <a:pPr indent="-457200">
              <a:spcBef>
                <a:spcPts val="1600"/>
              </a:spcBef>
            </a:pPr>
            <a:r>
              <a:rPr lang="en-US" b="1" dirty="0"/>
              <a:t>The Dynamics of Innocent Flesh on the Bone: </a:t>
            </a:r>
            <a:r>
              <a:rPr lang="en-US" b="1" dirty="0" smtClean="0"/>
              <a:t>Code </a:t>
            </a:r>
            <a:r>
              <a:rPr lang="en-US" b="1" dirty="0"/>
              <a:t>Reuse Ten Years </a:t>
            </a:r>
            <a:r>
              <a:rPr lang="en-US" b="1" dirty="0" smtClean="0"/>
              <a:t>Later</a:t>
            </a:r>
            <a:endParaRPr lang="en-US" sz="2800" dirty="0" smtClean="0"/>
          </a:p>
          <a:p>
            <a:pPr indent="-457200">
              <a:spcBef>
                <a:spcPts val="1600"/>
              </a:spcBef>
            </a:pPr>
            <a:r>
              <a:rPr lang="en-US" b="1" dirty="0" smtClean="0"/>
              <a:t>Capturing Malware Propagations with Code Injections and Code-Reuse attacks</a:t>
            </a:r>
          </a:p>
          <a:p>
            <a:pPr indent="-457200">
              <a:spcBef>
                <a:spcPts val="1600"/>
              </a:spcBef>
            </a:pPr>
            <a:r>
              <a:rPr lang="en-US" b="1" dirty="0" smtClean="0"/>
              <a:t>Code-reuse </a:t>
            </a:r>
            <a:r>
              <a:rPr lang="en-US" b="1" dirty="0"/>
              <a:t>attacks for the Web: Breaking Cross-Site Scripting Mitigations via Script Gadgets</a:t>
            </a:r>
            <a:r>
              <a:rPr lang="en-US" dirty="0" smtClean="0"/>
              <a:t> </a:t>
            </a:r>
            <a:endParaRPr lang="en-US" dirty="0"/>
          </a:p>
        </p:txBody>
      </p:sp>
    </p:spTree>
    <p:extLst>
      <p:ext uri="{BB962C8B-B14F-4D97-AF65-F5344CB8AC3E}">
        <p14:creationId xmlns:p14="http://schemas.microsoft.com/office/powerpoint/2010/main" val="17730910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8619"/>
          <a:stretch/>
        </p:blipFill>
        <p:spPr>
          <a:xfrm>
            <a:off x="0" y="26240"/>
            <a:ext cx="12192000" cy="6809085"/>
          </a:xfrm>
          <a:prstGeom prst="rect">
            <a:avLst/>
          </a:prstGeom>
        </p:spPr>
      </p:pic>
      <p:sp>
        <p:nvSpPr>
          <p:cNvPr id="2" name="Title 1"/>
          <p:cNvSpPr>
            <a:spLocks noGrp="1"/>
          </p:cNvSpPr>
          <p:nvPr>
            <p:ph type="ctrTitle"/>
          </p:nvPr>
        </p:nvSpPr>
        <p:spPr>
          <a:xfrm>
            <a:off x="114546" y="1426576"/>
            <a:ext cx="11762492" cy="2002425"/>
          </a:xfrm>
          <a:solidFill>
            <a:srgbClr val="000000">
              <a:alpha val="81000"/>
            </a:srgbClr>
          </a:solidFill>
        </p:spPr>
        <p:txBody>
          <a:bodyPr>
            <a:noAutofit/>
          </a:bodyPr>
          <a:lstStyle/>
          <a:p>
            <a:pPr algn="ctr"/>
            <a:r>
              <a:rPr lang="en-US" sz="6600" b="0" dirty="0" smtClean="0"/>
              <a:t>2017 ACM SIGSAC Awards</a:t>
            </a:r>
            <a:endParaRPr lang="en-US" sz="6600" b="0" dirty="0"/>
          </a:p>
        </p:txBody>
      </p:sp>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pic>
        <p:nvPicPr>
          <p:cNvPr id="5" name="Picture 4"/>
          <p:cNvPicPr>
            <a:picLocks noChangeAspect="1"/>
          </p:cNvPicPr>
          <p:nvPr/>
        </p:nvPicPr>
        <p:blipFill>
          <a:blip r:embed="rId4"/>
          <a:stretch>
            <a:fillRect/>
          </a:stretch>
        </p:blipFill>
        <p:spPr>
          <a:xfrm>
            <a:off x="4419601" y="3429001"/>
            <a:ext cx="3163891" cy="3163891"/>
          </a:xfrm>
          <a:prstGeom prst="rect">
            <a:avLst/>
          </a:prstGeom>
        </p:spPr>
      </p:pic>
    </p:spTree>
    <p:extLst>
      <p:ext uri="{BB962C8B-B14F-4D97-AF65-F5344CB8AC3E}">
        <p14:creationId xmlns:p14="http://schemas.microsoft.com/office/powerpoint/2010/main" val="189342877"/>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SIGSAC Awards</a:t>
            </a:r>
            <a:endParaRPr lang="en-US" dirty="0"/>
          </a:p>
        </p:txBody>
      </p:sp>
      <p:sp>
        <p:nvSpPr>
          <p:cNvPr id="3" name="Content Placeholder 2"/>
          <p:cNvSpPr>
            <a:spLocks noGrp="1"/>
          </p:cNvSpPr>
          <p:nvPr>
            <p:ph idx="1"/>
          </p:nvPr>
        </p:nvSpPr>
        <p:spPr/>
        <p:txBody>
          <a:bodyPr/>
          <a:lstStyle/>
          <a:p>
            <a:r>
              <a:rPr lang="en-US" b="1" dirty="0" smtClean="0"/>
              <a:t>SIGSAC </a:t>
            </a:r>
            <a:r>
              <a:rPr lang="en-US" b="1" dirty="0"/>
              <a:t>Doctoral Dissertation </a:t>
            </a:r>
            <a:r>
              <a:rPr lang="en-US" b="1" dirty="0" smtClean="0"/>
              <a:t>Awards</a:t>
            </a:r>
          </a:p>
          <a:p>
            <a:endParaRPr lang="en-US" dirty="0"/>
          </a:p>
          <a:p>
            <a:r>
              <a:rPr lang="en-US" b="1" dirty="0" smtClean="0"/>
              <a:t>SIGSAC </a:t>
            </a:r>
            <a:r>
              <a:rPr lang="en-US" b="1" dirty="0"/>
              <a:t>Outstanding Innovation </a:t>
            </a:r>
            <a:r>
              <a:rPr lang="en-US" b="1" dirty="0" smtClean="0"/>
              <a:t>Award</a:t>
            </a:r>
          </a:p>
          <a:p>
            <a:endParaRPr lang="en-US" b="1" dirty="0"/>
          </a:p>
          <a:p>
            <a:r>
              <a:rPr lang="en-US" b="1" dirty="0"/>
              <a:t>SIGSAC Outstanding Contributions Award</a:t>
            </a:r>
            <a:endParaRPr lang="en-US" dirty="0"/>
          </a:p>
          <a:p>
            <a:endParaRPr lang="en-US" dirty="0"/>
          </a:p>
        </p:txBody>
      </p:sp>
    </p:spTree>
    <p:extLst>
      <p:ext uri="{BB962C8B-B14F-4D97-AF65-F5344CB8AC3E}">
        <p14:creationId xmlns:p14="http://schemas.microsoft.com/office/powerpoint/2010/main" val="20236542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SIGSAC Doctoral Dissertation Award</a:t>
            </a:r>
            <a:endParaRPr lang="en-US" dirty="0"/>
          </a:p>
        </p:txBody>
      </p:sp>
      <p:sp>
        <p:nvSpPr>
          <p:cNvPr id="3" name="Content Placeholder 2"/>
          <p:cNvSpPr>
            <a:spLocks noGrp="1"/>
          </p:cNvSpPr>
          <p:nvPr>
            <p:ph idx="1"/>
          </p:nvPr>
        </p:nvSpPr>
        <p:spPr/>
        <p:txBody>
          <a:bodyPr>
            <a:normAutofit/>
          </a:bodyPr>
          <a:lstStyle/>
          <a:p>
            <a:r>
              <a:rPr lang="en-US" b="1" dirty="0" smtClean="0"/>
              <a:t>For </a:t>
            </a:r>
            <a:r>
              <a:rPr lang="en-US" b="1" dirty="0"/>
              <a:t>Outstanding PhD Thesis in Computer and Information </a:t>
            </a:r>
            <a:r>
              <a:rPr lang="en-US" b="1" dirty="0" smtClean="0"/>
              <a:t>Security</a:t>
            </a:r>
          </a:p>
          <a:p>
            <a:endParaRPr lang="en-US" dirty="0" smtClean="0"/>
          </a:p>
          <a:p>
            <a:r>
              <a:rPr lang="en-US" dirty="0" smtClean="0"/>
              <a:t>This </a:t>
            </a:r>
            <a:r>
              <a:rPr lang="en-US" dirty="0"/>
              <a:t>annual award by SIGSAC will recognize excellent research by doctoral candidates in the field of computer and information security.</a:t>
            </a:r>
            <a:endParaRPr lang="en-US" b="1" dirty="0"/>
          </a:p>
          <a:p>
            <a:endParaRPr lang="en-US" dirty="0"/>
          </a:p>
        </p:txBody>
      </p:sp>
    </p:spTree>
    <p:extLst>
      <p:ext uri="{BB962C8B-B14F-4D97-AF65-F5344CB8AC3E}">
        <p14:creationId xmlns:p14="http://schemas.microsoft.com/office/powerpoint/2010/main" val="168915200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Considering Nominating in 2018</a:t>
            </a:r>
            <a:endParaRPr lang="en-US" dirty="0"/>
          </a:p>
        </p:txBody>
      </p:sp>
      <p:sp>
        <p:nvSpPr>
          <p:cNvPr id="3" name="Content Placeholder 2"/>
          <p:cNvSpPr>
            <a:spLocks noGrp="1"/>
          </p:cNvSpPr>
          <p:nvPr>
            <p:ph idx="1"/>
          </p:nvPr>
        </p:nvSpPr>
        <p:spPr>
          <a:xfrm>
            <a:off x="838199" y="1600200"/>
            <a:ext cx="10422699" cy="4953000"/>
          </a:xfrm>
        </p:spPr>
        <p:txBody>
          <a:bodyPr>
            <a:normAutofit/>
          </a:bodyPr>
          <a:lstStyle/>
          <a:p>
            <a:r>
              <a:rPr lang="en-US" sz="2800" dirty="0" smtClean="0"/>
              <a:t>Check out </a:t>
            </a:r>
            <a:r>
              <a:rPr lang="en-US" sz="2800" dirty="0">
                <a:hlinkClick r:id="rId2"/>
              </a:rPr>
              <a:t>https://</a:t>
            </a:r>
            <a:r>
              <a:rPr lang="en-US" sz="2800" dirty="0" smtClean="0">
                <a:hlinkClick r:id="rId2"/>
              </a:rPr>
              <a:t>www.sigsac.org/award/diss-awards.html</a:t>
            </a:r>
            <a:endParaRPr lang="en-US" sz="2800" dirty="0" smtClean="0"/>
          </a:p>
          <a:p>
            <a:r>
              <a:rPr lang="en-US" sz="2800" dirty="0" smtClean="0"/>
              <a:t>Or search for “SIGSAC Dissertation Award”</a:t>
            </a:r>
          </a:p>
          <a:p>
            <a:r>
              <a:rPr lang="en-US" sz="2800" dirty="0"/>
              <a:t>Nominations for the award must include</a:t>
            </a:r>
            <a:r>
              <a:rPr lang="en-US" sz="2800" dirty="0" smtClean="0"/>
              <a:t>: A </a:t>
            </a:r>
            <a:r>
              <a:rPr lang="en-US" sz="2800" dirty="0"/>
              <a:t>statement summarizing the candidate's PhD thesis contributions and potential impact, and justification of the </a:t>
            </a:r>
            <a:r>
              <a:rPr lang="en-US" sz="2800" dirty="0" smtClean="0"/>
              <a:t>nomination);</a:t>
            </a:r>
            <a:endParaRPr lang="en-US" sz="2800" dirty="0"/>
          </a:p>
          <a:p>
            <a:r>
              <a:rPr lang="en-US" sz="2800" dirty="0"/>
              <a:t>PhD thesis; and</a:t>
            </a:r>
          </a:p>
          <a:p>
            <a:r>
              <a:rPr lang="en-US" sz="2800" dirty="0"/>
              <a:t>Three endorsement letters supporting the </a:t>
            </a:r>
            <a:r>
              <a:rPr lang="en-US" sz="2800" dirty="0" smtClean="0"/>
              <a:t>nomination.</a:t>
            </a:r>
            <a:endParaRPr lang="en-US" sz="2800" dirty="0"/>
          </a:p>
        </p:txBody>
      </p:sp>
    </p:spTree>
    <p:extLst>
      <p:ext uri="{BB962C8B-B14F-4D97-AF65-F5344CB8AC3E}">
        <p14:creationId xmlns:p14="http://schemas.microsoft.com/office/powerpoint/2010/main" val="19913679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2017 SIGSAC </a:t>
            </a:r>
            <a:r>
              <a:rPr lang="en-US" dirty="0"/>
              <a:t>Doctoral Dissertation Award </a:t>
            </a:r>
            <a:r>
              <a:rPr lang="en-US" dirty="0" smtClean="0"/>
              <a:t>Committee</a:t>
            </a:r>
            <a:endParaRPr lang="en-US" dirty="0"/>
          </a:p>
        </p:txBody>
      </p:sp>
      <p:sp>
        <p:nvSpPr>
          <p:cNvPr id="3" name="Content Placeholder 2"/>
          <p:cNvSpPr>
            <a:spLocks noGrp="1"/>
          </p:cNvSpPr>
          <p:nvPr>
            <p:ph idx="1"/>
          </p:nvPr>
        </p:nvSpPr>
        <p:spPr/>
        <p:txBody>
          <a:bodyPr/>
          <a:lstStyle/>
          <a:p>
            <a:r>
              <a:rPr lang="en-US" sz="3600" dirty="0"/>
              <a:t>Gilles </a:t>
            </a:r>
            <a:r>
              <a:rPr lang="en-US" sz="3600" dirty="0"/>
              <a:t>Barthe</a:t>
            </a:r>
          </a:p>
          <a:p>
            <a:r>
              <a:rPr lang="en-US" sz="3600" dirty="0" err="1"/>
              <a:t>Farinaz</a:t>
            </a:r>
            <a:r>
              <a:rPr lang="en-US" sz="3600" dirty="0"/>
              <a:t> </a:t>
            </a:r>
            <a:r>
              <a:rPr lang="en-US" sz="3600" dirty="0" err="1"/>
              <a:t>Koushanfar</a:t>
            </a:r>
            <a:endParaRPr lang="en-US" sz="3600" dirty="0"/>
          </a:p>
          <a:p>
            <a:r>
              <a:rPr lang="en-US" sz="3600" dirty="0"/>
              <a:t>Cristina Nita-Rotaru</a:t>
            </a:r>
          </a:p>
          <a:p>
            <a:r>
              <a:rPr lang="en-US" sz="3600" dirty="0"/>
              <a:t>Ahmad-Reza </a:t>
            </a:r>
            <a:r>
              <a:rPr lang="en-US" sz="3600" dirty="0"/>
              <a:t>Sadeghi (Chair)</a:t>
            </a:r>
            <a:endParaRPr lang="en-US" sz="3600" dirty="0"/>
          </a:p>
          <a:p>
            <a:r>
              <a:rPr lang="en-US" sz="3600" dirty="0"/>
              <a:t>Mathew Smith</a:t>
            </a:r>
          </a:p>
          <a:p>
            <a:endParaRPr lang="en-US" dirty="0"/>
          </a:p>
        </p:txBody>
      </p:sp>
    </p:spTree>
    <p:extLst>
      <p:ext uri="{BB962C8B-B14F-4D97-AF65-F5344CB8AC3E}">
        <p14:creationId xmlns:p14="http://schemas.microsoft.com/office/powerpoint/2010/main" val="3880097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SIGSAC</a:t>
            </a:r>
            <a:r>
              <a:rPr lang="en-US" dirty="0"/>
              <a:t> </a:t>
            </a:r>
            <a:r>
              <a:rPr lang="en-US" dirty="0" smtClean="0"/>
              <a:t>Doctoral </a:t>
            </a:r>
            <a:r>
              <a:rPr lang="en-US" dirty="0"/>
              <a:t>Dissertation Award</a:t>
            </a:r>
            <a:br>
              <a:rPr lang="en-US" dirty="0"/>
            </a:br>
            <a:r>
              <a:rPr lang="en-US" dirty="0"/>
              <a:t> </a:t>
            </a:r>
            <a:r>
              <a:rPr lang="en-US" b="1" dirty="0" smtClean="0"/>
              <a:t>Runner-up</a:t>
            </a:r>
            <a:endParaRPr lang="en-US" b="1" dirty="0"/>
          </a:p>
        </p:txBody>
      </p:sp>
      <p:sp>
        <p:nvSpPr>
          <p:cNvPr id="3" name="Content Placeholder 2"/>
          <p:cNvSpPr>
            <a:spLocks noGrp="1"/>
          </p:cNvSpPr>
          <p:nvPr>
            <p:ph idx="1"/>
          </p:nvPr>
        </p:nvSpPr>
        <p:spPr/>
        <p:txBody>
          <a:bodyPr/>
          <a:lstStyle/>
          <a:p>
            <a:pPr algn="ctr"/>
            <a:r>
              <a:rPr lang="en-US" sz="4400" b="1" dirty="0" smtClean="0"/>
              <a:t>Adam </a:t>
            </a:r>
            <a:r>
              <a:rPr lang="en-US" sz="4400" b="1" dirty="0"/>
              <a:t>Bates</a:t>
            </a:r>
          </a:p>
          <a:p>
            <a:endParaRPr lang="en-US" dirty="0"/>
          </a:p>
          <a:p>
            <a:pPr algn="ctr"/>
            <a:r>
              <a:rPr lang="en-US" sz="4000" dirty="0"/>
              <a:t>“Designing </a:t>
            </a:r>
            <a:r>
              <a:rPr lang="en-US" sz="4000" dirty="0"/>
              <a:t>and Leveraging Trustworthy P</a:t>
            </a:r>
            <a:r>
              <a:rPr lang="en-US" sz="4000" dirty="0"/>
              <a:t>rovenance-Aware Architectures”</a:t>
            </a:r>
            <a:endParaRPr lang="en-US" sz="4000" dirty="0"/>
          </a:p>
        </p:txBody>
      </p:sp>
    </p:spTree>
    <p:extLst>
      <p:ext uri="{BB962C8B-B14F-4D97-AF65-F5344CB8AC3E}">
        <p14:creationId xmlns:p14="http://schemas.microsoft.com/office/powerpoint/2010/main" val="151954957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SIGSAC</a:t>
            </a:r>
            <a:r>
              <a:rPr lang="en-US" dirty="0"/>
              <a:t> </a:t>
            </a:r>
            <a:r>
              <a:rPr lang="en-US" dirty="0" smtClean="0"/>
              <a:t>Doctoral </a:t>
            </a:r>
            <a:r>
              <a:rPr lang="en-US" dirty="0"/>
              <a:t>Dissertation </a:t>
            </a:r>
            <a:r>
              <a:rPr lang="en-US" dirty="0" smtClean="0"/>
              <a:t>Award</a:t>
            </a:r>
            <a:endParaRPr lang="en-US" dirty="0"/>
          </a:p>
        </p:txBody>
      </p:sp>
      <p:sp>
        <p:nvSpPr>
          <p:cNvPr id="3" name="Content Placeholder 2"/>
          <p:cNvSpPr>
            <a:spLocks noGrp="1"/>
          </p:cNvSpPr>
          <p:nvPr>
            <p:ph idx="1"/>
          </p:nvPr>
        </p:nvSpPr>
        <p:spPr/>
        <p:txBody>
          <a:bodyPr/>
          <a:lstStyle/>
          <a:p>
            <a:pPr algn="ctr"/>
            <a:r>
              <a:rPr lang="en-US" sz="4400" b="1" dirty="0" smtClean="0"/>
              <a:t>Brendan </a:t>
            </a:r>
            <a:r>
              <a:rPr lang="en-US" sz="4400" b="1" dirty="0" err="1"/>
              <a:t>Saltaformaggio</a:t>
            </a:r>
            <a:endParaRPr lang="en-US" sz="4400" b="1" dirty="0"/>
          </a:p>
          <a:p>
            <a:endParaRPr lang="en-US" dirty="0" smtClean="0"/>
          </a:p>
          <a:p>
            <a:pPr algn="ctr"/>
            <a:r>
              <a:rPr lang="en-US" sz="4000" dirty="0" smtClean="0"/>
              <a:t>“Convicted </a:t>
            </a:r>
            <a:r>
              <a:rPr lang="en-US" sz="4000" dirty="0"/>
              <a:t>by Memory: Automatically Recovering Spatial-Temporal Evidence from Memory </a:t>
            </a:r>
            <a:r>
              <a:rPr lang="en-US" sz="4000" dirty="0" smtClean="0"/>
              <a:t>Images”</a:t>
            </a:r>
            <a:endParaRPr lang="en-US" sz="4000" dirty="0"/>
          </a:p>
          <a:p>
            <a:endParaRPr lang="en-US" sz="3600" dirty="0"/>
          </a:p>
        </p:txBody>
      </p:sp>
    </p:spTree>
    <p:extLst>
      <p:ext uri="{BB962C8B-B14F-4D97-AF65-F5344CB8AC3E}">
        <p14:creationId xmlns:p14="http://schemas.microsoft.com/office/powerpoint/2010/main" val="11941264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3434"/>
            <a:ext cx="10515600" cy="1325563"/>
          </a:xfrm>
        </p:spPr>
        <p:txBody>
          <a:bodyPr/>
          <a:lstStyle/>
          <a:p>
            <a:r>
              <a:rPr lang="en-US" dirty="0" smtClean="0"/>
              <a:t>The Selection Process</a:t>
            </a:r>
            <a:endParaRPr lang="en-US" dirty="0"/>
          </a:p>
        </p:txBody>
      </p:sp>
      <p:sp>
        <p:nvSpPr>
          <p:cNvPr id="3" name="Content Placeholder 2"/>
          <p:cNvSpPr>
            <a:spLocks noGrp="1"/>
          </p:cNvSpPr>
          <p:nvPr>
            <p:ph idx="1"/>
          </p:nvPr>
        </p:nvSpPr>
        <p:spPr>
          <a:xfrm>
            <a:off x="838200" y="1528997"/>
            <a:ext cx="10515600" cy="4961744"/>
          </a:xfrm>
        </p:spPr>
        <p:txBody>
          <a:bodyPr/>
          <a:lstStyle/>
          <a:p>
            <a:r>
              <a:rPr lang="en-US" dirty="0" smtClean="0"/>
              <a:t>The Best Paper Award Committee (BPAC)</a:t>
            </a:r>
          </a:p>
          <a:p>
            <a:pPr lvl="1"/>
            <a:r>
              <a:rPr lang="en-US" dirty="0" smtClean="0"/>
              <a:t> </a:t>
            </a:r>
            <a:r>
              <a:rPr lang="en-US" b="1" dirty="0" smtClean="0"/>
              <a:t>Chairs: </a:t>
            </a:r>
            <a:r>
              <a:rPr lang="en-US" dirty="0" smtClean="0"/>
              <a:t>The three PC co-chairs</a:t>
            </a:r>
          </a:p>
          <a:p>
            <a:pPr lvl="1"/>
            <a:r>
              <a:rPr lang="en-US" b="1" dirty="0"/>
              <a:t> </a:t>
            </a:r>
            <a:r>
              <a:rPr lang="en-US" b="1" dirty="0" smtClean="0"/>
              <a:t>Coordinator: </a:t>
            </a:r>
            <a:r>
              <a:rPr lang="en-US" dirty="0" err="1" smtClean="0"/>
              <a:t>Dongyan</a:t>
            </a:r>
            <a:r>
              <a:rPr lang="en-US" dirty="0" smtClean="0"/>
              <a:t> Xu </a:t>
            </a:r>
          </a:p>
          <a:p>
            <a:pPr lvl="1"/>
            <a:r>
              <a:rPr lang="en-US" dirty="0"/>
              <a:t> </a:t>
            </a:r>
            <a:r>
              <a:rPr lang="en-US" b="1" dirty="0" smtClean="0"/>
              <a:t>Members:</a:t>
            </a:r>
            <a:r>
              <a:rPr lang="en-US" dirty="0" smtClean="0"/>
              <a:t> </a:t>
            </a:r>
          </a:p>
          <a:p>
            <a:pPr marL="914400" lvl="2" indent="0">
              <a:buNone/>
            </a:pPr>
            <a:r>
              <a:rPr lang="en-US" dirty="0" smtClean="0">
                <a:solidFill>
                  <a:srgbClr val="521A93"/>
                </a:solidFill>
              </a:rPr>
              <a:t>Scott </a:t>
            </a:r>
            <a:r>
              <a:rPr lang="en-US" dirty="0" err="1" smtClean="0">
                <a:solidFill>
                  <a:srgbClr val="521A93"/>
                </a:solidFill>
              </a:rPr>
              <a:t>Coull</a:t>
            </a:r>
            <a:endParaRPr lang="en-US" dirty="0" smtClean="0">
              <a:solidFill>
                <a:srgbClr val="521A93"/>
              </a:solidFill>
            </a:endParaRPr>
          </a:p>
          <a:p>
            <a:pPr marL="914400" lvl="2" indent="0">
              <a:buNone/>
            </a:pPr>
            <a:r>
              <a:rPr lang="en-US" dirty="0" smtClean="0">
                <a:solidFill>
                  <a:srgbClr val="521A93"/>
                </a:solidFill>
              </a:rPr>
              <a:t>Tudor </a:t>
            </a:r>
            <a:r>
              <a:rPr lang="en-US" dirty="0" err="1" smtClean="0">
                <a:solidFill>
                  <a:srgbClr val="521A93"/>
                </a:solidFill>
              </a:rPr>
              <a:t>Dumitras</a:t>
            </a:r>
            <a:endParaRPr lang="en-US" dirty="0" smtClean="0">
              <a:solidFill>
                <a:srgbClr val="521A93"/>
              </a:solidFill>
            </a:endParaRPr>
          </a:p>
          <a:p>
            <a:pPr marL="914400" lvl="2" indent="0">
              <a:buNone/>
            </a:pPr>
            <a:r>
              <a:rPr lang="en-US" dirty="0" smtClean="0">
                <a:solidFill>
                  <a:srgbClr val="521A93"/>
                </a:solidFill>
              </a:rPr>
              <a:t>Trent Jaeger</a:t>
            </a:r>
          </a:p>
          <a:p>
            <a:pPr marL="914400" lvl="2" indent="0">
              <a:buNone/>
            </a:pPr>
            <a:r>
              <a:rPr lang="en-US" dirty="0" err="1" smtClean="0">
                <a:solidFill>
                  <a:srgbClr val="521A93"/>
                </a:solidFill>
              </a:rPr>
              <a:t>Taesoo</a:t>
            </a:r>
            <a:r>
              <a:rPr lang="en-US" dirty="0" smtClean="0">
                <a:solidFill>
                  <a:srgbClr val="521A93"/>
                </a:solidFill>
              </a:rPr>
              <a:t> Kim</a:t>
            </a:r>
          </a:p>
          <a:p>
            <a:pPr marL="914400" lvl="2" indent="0">
              <a:buNone/>
            </a:pPr>
            <a:r>
              <a:rPr lang="en-US" dirty="0" err="1" smtClean="0">
                <a:solidFill>
                  <a:srgbClr val="521A93"/>
                </a:solidFill>
              </a:rPr>
              <a:t>Engin</a:t>
            </a:r>
            <a:r>
              <a:rPr lang="en-US" dirty="0" smtClean="0">
                <a:solidFill>
                  <a:srgbClr val="521A93"/>
                </a:solidFill>
              </a:rPr>
              <a:t> </a:t>
            </a:r>
            <a:r>
              <a:rPr lang="en-US" dirty="0" err="1" smtClean="0">
                <a:solidFill>
                  <a:srgbClr val="521A93"/>
                </a:solidFill>
              </a:rPr>
              <a:t>Kirda</a:t>
            </a:r>
            <a:endParaRPr lang="en-US" dirty="0" smtClean="0">
              <a:solidFill>
                <a:srgbClr val="521A93"/>
              </a:solidFill>
            </a:endParaRPr>
          </a:p>
          <a:p>
            <a:pPr marL="914400" lvl="2" indent="0">
              <a:buNone/>
            </a:pPr>
            <a:r>
              <a:rPr lang="en-US" dirty="0">
                <a:solidFill>
                  <a:srgbClr val="521A93"/>
                </a:solidFill>
              </a:rPr>
              <a:t>Mohammad </a:t>
            </a:r>
            <a:r>
              <a:rPr lang="en-US" dirty="0" err="1" smtClean="0">
                <a:solidFill>
                  <a:srgbClr val="521A93"/>
                </a:solidFill>
              </a:rPr>
              <a:t>Mahmody</a:t>
            </a:r>
            <a:endParaRPr lang="en-US" dirty="0" smtClean="0">
              <a:solidFill>
                <a:srgbClr val="521A93"/>
              </a:solidFill>
            </a:endParaRPr>
          </a:p>
          <a:p>
            <a:pPr lvl="2"/>
            <a:endParaRPr lang="en-US" dirty="0" smtClean="0"/>
          </a:p>
          <a:p>
            <a:pPr lvl="2"/>
            <a:endParaRPr lang="en-US" dirty="0" smtClean="0"/>
          </a:p>
          <a:p>
            <a:endParaRPr lang="en-US" dirty="0"/>
          </a:p>
        </p:txBody>
      </p:sp>
    </p:spTree>
    <p:extLst>
      <p:ext uri="{BB962C8B-B14F-4D97-AF65-F5344CB8AC3E}">
        <p14:creationId xmlns:p14="http://schemas.microsoft.com/office/powerpoint/2010/main" val="3714343189"/>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2017 </a:t>
            </a:r>
            <a:r>
              <a:rPr lang="en-US" b="1" dirty="0"/>
              <a:t>SIGSAC Awards Committee</a:t>
            </a:r>
            <a:endParaRPr lang="en-US" dirty="0"/>
          </a:p>
        </p:txBody>
      </p:sp>
      <p:sp>
        <p:nvSpPr>
          <p:cNvPr id="3" name="Content Placeholder 2"/>
          <p:cNvSpPr>
            <a:spLocks noGrp="1"/>
          </p:cNvSpPr>
          <p:nvPr>
            <p:ph idx="1"/>
          </p:nvPr>
        </p:nvSpPr>
        <p:spPr>
          <a:xfrm>
            <a:off x="1365337" y="1600200"/>
            <a:ext cx="9988463" cy="5029200"/>
          </a:xfrm>
        </p:spPr>
        <p:txBody>
          <a:bodyPr>
            <a:normAutofit/>
          </a:bodyPr>
          <a:lstStyle/>
          <a:p>
            <a:pPr algn="ctr"/>
            <a:r>
              <a:rPr lang="en-US" dirty="0"/>
              <a:t>Michael Reiter (chair</a:t>
            </a:r>
            <a:r>
              <a:rPr lang="en-US" dirty="0" smtClean="0"/>
              <a:t>)</a:t>
            </a:r>
            <a:endParaRPr lang="en-US" dirty="0" smtClean="0"/>
          </a:p>
          <a:p>
            <a:r>
              <a:rPr lang="en-US" dirty="0" smtClean="0"/>
              <a:t>Michael </a:t>
            </a:r>
            <a:r>
              <a:rPr lang="en-US" dirty="0" err="1" smtClean="0"/>
              <a:t>Backes</a:t>
            </a:r>
            <a:r>
              <a:rPr lang="en-US" dirty="0" smtClean="0"/>
              <a:t>			Elisa </a:t>
            </a:r>
            <a:r>
              <a:rPr lang="en-US" dirty="0" smtClean="0"/>
              <a:t>Bertino</a:t>
            </a:r>
          </a:p>
          <a:p>
            <a:r>
              <a:rPr lang="en-US" dirty="0" err="1" smtClean="0"/>
              <a:t>Haibo</a:t>
            </a:r>
            <a:r>
              <a:rPr lang="en-US" dirty="0" smtClean="0"/>
              <a:t> </a:t>
            </a:r>
            <a:r>
              <a:rPr lang="en-US" dirty="0" smtClean="0"/>
              <a:t>Chen				Sonia </a:t>
            </a:r>
            <a:r>
              <a:rPr lang="en-US" dirty="0" err="1" smtClean="0"/>
              <a:t>Chiasson</a:t>
            </a:r>
            <a:endParaRPr lang="en-US" dirty="0" smtClean="0"/>
          </a:p>
          <a:p>
            <a:r>
              <a:rPr lang="en-US" dirty="0" smtClean="0"/>
              <a:t>Robert </a:t>
            </a:r>
            <a:r>
              <a:rPr lang="en-US" dirty="0" smtClean="0"/>
              <a:t>Deng				</a:t>
            </a:r>
            <a:r>
              <a:rPr lang="en-US" dirty="0" err="1" smtClean="0"/>
              <a:t>Ú</a:t>
            </a:r>
            <a:r>
              <a:rPr lang="en-US" dirty="0" err="1" smtClean="0"/>
              <a:t>lfar</a:t>
            </a:r>
            <a:r>
              <a:rPr lang="en-US" dirty="0" smtClean="0"/>
              <a:t> </a:t>
            </a:r>
            <a:r>
              <a:rPr lang="en-US" dirty="0" smtClean="0"/>
              <a:t>Erlingsson</a:t>
            </a:r>
          </a:p>
          <a:p>
            <a:r>
              <a:rPr lang="en-US" dirty="0" smtClean="0"/>
              <a:t>Alina </a:t>
            </a:r>
            <a:r>
              <a:rPr lang="en-US" dirty="0" err="1" smtClean="0"/>
              <a:t>Oprea</a:t>
            </a:r>
            <a:r>
              <a:rPr lang="en-US" dirty="0" smtClean="0"/>
              <a:t>				Giovanni </a:t>
            </a:r>
            <a:r>
              <a:rPr lang="en-US" dirty="0" smtClean="0"/>
              <a:t>Vigna</a:t>
            </a:r>
            <a:endParaRPr lang="en-US" dirty="0"/>
          </a:p>
        </p:txBody>
      </p:sp>
    </p:spTree>
    <p:extLst>
      <p:ext uri="{BB962C8B-B14F-4D97-AF65-F5344CB8AC3E}">
        <p14:creationId xmlns:p14="http://schemas.microsoft.com/office/powerpoint/2010/main" val="144906814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Considering Nominating in 2018</a:t>
            </a:r>
            <a:endParaRPr lang="en-US" dirty="0"/>
          </a:p>
        </p:txBody>
      </p:sp>
      <p:sp>
        <p:nvSpPr>
          <p:cNvPr id="3" name="Content Placeholder 2"/>
          <p:cNvSpPr>
            <a:spLocks noGrp="1"/>
          </p:cNvSpPr>
          <p:nvPr>
            <p:ph idx="1"/>
          </p:nvPr>
        </p:nvSpPr>
        <p:spPr>
          <a:xfrm>
            <a:off x="838200" y="1600200"/>
            <a:ext cx="10515600" cy="4953000"/>
          </a:xfrm>
        </p:spPr>
        <p:txBody>
          <a:bodyPr>
            <a:normAutofit/>
          </a:bodyPr>
          <a:lstStyle/>
          <a:p>
            <a:r>
              <a:rPr lang="en-US" sz="2800" dirty="0" smtClean="0"/>
              <a:t>Check out </a:t>
            </a:r>
            <a:r>
              <a:rPr lang="en-US" sz="2800" dirty="0" smtClean="0">
                <a:hlinkClick r:id="rId2"/>
              </a:rPr>
              <a:t>https://www.sigsac.org/award/sigsac-awards.html</a:t>
            </a:r>
            <a:endParaRPr lang="en-US" sz="2800" dirty="0" smtClean="0"/>
          </a:p>
          <a:p>
            <a:pPr lvl="1"/>
            <a:r>
              <a:rPr lang="en-US" sz="2400" dirty="0" smtClean="0"/>
              <a:t>Or search for “SIGSAC Awards”</a:t>
            </a:r>
          </a:p>
          <a:p>
            <a:r>
              <a:rPr lang="en-US" sz="2800" dirty="0"/>
              <a:t>Nominations should include a proposed citation (up to 25 words), a succinct (100-250 words) description of the innovation/contribution, and a statement (1-2 page) to justify the nomination. </a:t>
            </a:r>
            <a:endParaRPr lang="en-US" sz="2800" dirty="0" smtClean="0"/>
          </a:p>
          <a:p>
            <a:r>
              <a:rPr lang="en-US" sz="2800" dirty="0"/>
              <a:t>Each nomination should be co-sponsored by at least 3 people. Email co-sponsorship is accepted.</a:t>
            </a:r>
          </a:p>
        </p:txBody>
      </p:sp>
    </p:spTree>
    <p:extLst>
      <p:ext uri="{BB962C8B-B14F-4D97-AF65-F5344CB8AC3E}">
        <p14:creationId xmlns:p14="http://schemas.microsoft.com/office/powerpoint/2010/main" val="202375603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SIGSAC Outstanding Innovation Award</a:t>
            </a:r>
            <a:endParaRPr lang="en-US" dirty="0"/>
          </a:p>
        </p:txBody>
      </p:sp>
      <p:sp>
        <p:nvSpPr>
          <p:cNvPr id="3" name="Content Placeholder 2"/>
          <p:cNvSpPr>
            <a:spLocks noGrp="1"/>
          </p:cNvSpPr>
          <p:nvPr>
            <p:ph idx="1"/>
          </p:nvPr>
        </p:nvSpPr>
        <p:spPr/>
        <p:txBody>
          <a:bodyPr>
            <a:normAutofit/>
          </a:bodyPr>
          <a:lstStyle/>
          <a:p>
            <a:r>
              <a:rPr lang="en-US" sz="3600" dirty="0"/>
              <a:t>This award is given for outstanding and innovative technical contributions to the field of computer and communication security that have had lasting impact in furthering or understanding the theory or development of secure systems.</a:t>
            </a:r>
          </a:p>
        </p:txBody>
      </p:sp>
    </p:spTree>
    <p:extLst>
      <p:ext uri="{BB962C8B-B14F-4D97-AF65-F5344CB8AC3E}">
        <p14:creationId xmlns:p14="http://schemas.microsoft.com/office/powerpoint/2010/main" val="142167905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2017 SIGSAC </a:t>
            </a:r>
            <a:br>
              <a:rPr lang="en-US" b="1" dirty="0" smtClean="0"/>
            </a:br>
            <a:r>
              <a:rPr lang="en-US" b="1" dirty="0" smtClean="0"/>
              <a:t>Outstanding Innovation Award</a:t>
            </a:r>
            <a:endParaRPr lang="en-US" dirty="0"/>
          </a:p>
        </p:txBody>
      </p:sp>
      <p:sp>
        <p:nvSpPr>
          <p:cNvPr id="3" name="Content Placeholder 2"/>
          <p:cNvSpPr>
            <a:spLocks noGrp="1"/>
          </p:cNvSpPr>
          <p:nvPr>
            <p:ph idx="1"/>
          </p:nvPr>
        </p:nvSpPr>
        <p:spPr>
          <a:xfrm>
            <a:off x="838200" y="2016689"/>
            <a:ext cx="10515600" cy="4160273"/>
          </a:xfrm>
        </p:spPr>
        <p:txBody>
          <a:bodyPr>
            <a:normAutofit/>
          </a:bodyPr>
          <a:lstStyle/>
          <a:p>
            <a:pPr algn="ctr"/>
            <a:r>
              <a:rPr lang="en-US" sz="4400" b="1" dirty="0" smtClean="0"/>
              <a:t>Shai </a:t>
            </a:r>
            <a:r>
              <a:rPr lang="en-US" sz="4400" b="1" dirty="0"/>
              <a:t>Halevi</a:t>
            </a:r>
          </a:p>
          <a:p>
            <a:endParaRPr lang="en-US" dirty="0"/>
          </a:p>
          <a:p>
            <a:pPr algn="ctr"/>
            <a:r>
              <a:rPr lang="en-US" sz="3600" dirty="0"/>
              <a:t>For outstanding innovations in theoretical </a:t>
            </a:r>
            <a:r>
              <a:rPr lang="en-US" sz="3600" dirty="0"/>
              <a:t>and applied </a:t>
            </a:r>
            <a:r>
              <a:rPr lang="en-US" sz="3600" dirty="0"/>
              <a:t>cryptography, bringing </a:t>
            </a:r>
            <a:r>
              <a:rPr lang="en-US" sz="3600" dirty="0"/>
              <a:t>cutting-edge cryptographic </a:t>
            </a:r>
            <a:r>
              <a:rPr lang="en-US" sz="3600" dirty="0"/>
              <a:t>capabilities closer to practice</a:t>
            </a:r>
          </a:p>
        </p:txBody>
      </p:sp>
    </p:spTree>
    <p:extLst>
      <p:ext uri="{BB962C8B-B14F-4D97-AF65-F5344CB8AC3E}">
        <p14:creationId xmlns:p14="http://schemas.microsoft.com/office/powerpoint/2010/main" val="125688809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199" y="365125"/>
            <a:ext cx="10777603" cy="1325563"/>
          </a:xfrm>
        </p:spPr>
        <p:txBody>
          <a:bodyPr>
            <a:normAutofit/>
          </a:bodyPr>
          <a:lstStyle/>
          <a:p>
            <a:r>
              <a:rPr lang="en-US" b="1" dirty="0"/>
              <a:t>SIGSAC Outstanding </a:t>
            </a:r>
            <a:r>
              <a:rPr lang="en-US" b="1" dirty="0" smtClean="0"/>
              <a:t>Contributions </a:t>
            </a:r>
            <a:r>
              <a:rPr lang="en-US" b="1" dirty="0"/>
              <a:t>Award</a:t>
            </a:r>
            <a:endParaRPr lang="en-US" dirty="0"/>
          </a:p>
        </p:txBody>
      </p:sp>
      <p:sp>
        <p:nvSpPr>
          <p:cNvPr id="3" name="Content Placeholder 2"/>
          <p:cNvSpPr>
            <a:spLocks noGrp="1"/>
          </p:cNvSpPr>
          <p:nvPr>
            <p:ph idx="1"/>
          </p:nvPr>
        </p:nvSpPr>
        <p:spPr>
          <a:xfrm>
            <a:off x="707199" y="1571081"/>
            <a:ext cx="10777603" cy="4525963"/>
          </a:xfrm>
        </p:spPr>
        <p:txBody>
          <a:bodyPr>
            <a:normAutofit/>
          </a:bodyPr>
          <a:lstStyle/>
          <a:p>
            <a:r>
              <a:rPr lang="en-US" sz="3600" dirty="0"/>
              <a:t>This award is given for significant contribution to the field of computer and communication security through fostering research and development activities, educating students, or providing professional services such as the running of professional societies and conferences.</a:t>
            </a:r>
          </a:p>
        </p:txBody>
      </p:sp>
    </p:spTree>
    <p:extLst>
      <p:ext uri="{BB962C8B-B14F-4D97-AF65-F5344CB8AC3E}">
        <p14:creationId xmlns:p14="http://schemas.microsoft.com/office/powerpoint/2010/main" val="93120614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2017 </a:t>
            </a:r>
            <a:r>
              <a:rPr lang="en-US" b="1" dirty="0" smtClean="0"/>
              <a:t>SIGSAC </a:t>
            </a:r>
            <a:br>
              <a:rPr lang="en-US" b="1" dirty="0" smtClean="0"/>
            </a:br>
            <a:r>
              <a:rPr lang="en-US" b="1" dirty="0" smtClean="0"/>
              <a:t>Outstanding Contributions Award</a:t>
            </a:r>
            <a:endParaRPr lang="en-US" dirty="0"/>
          </a:p>
        </p:txBody>
      </p:sp>
      <p:sp>
        <p:nvSpPr>
          <p:cNvPr id="3" name="Content Placeholder 2"/>
          <p:cNvSpPr>
            <a:spLocks noGrp="1"/>
          </p:cNvSpPr>
          <p:nvPr>
            <p:ph idx="1"/>
          </p:nvPr>
        </p:nvSpPr>
        <p:spPr>
          <a:xfrm>
            <a:off x="413359" y="2091847"/>
            <a:ext cx="11348581" cy="4085116"/>
          </a:xfrm>
        </p:spPr>
        <p:txBody>
          <a:bodyPr/>
          <a:lstStyle/>
          <a:p>
            <a:pPr algn="ctr"/>
            <a:r>
              <a:rPr lang="en-US" sz="4400" b="1" dirty="0" smtClean="0"/>
              <a:t>Gene </a:t>
            </a:r>
            <a:r>
              <a:rPr lang="en-US" sz="4400" b="1" dirty="0" err="1"/>
              <a:t>Tsudik</a:t>
            </a:r>
            <a:endParaRPr lang="en-US" sz="4400" b="1" dirty="0"/>
          </a:p>
          <a:p>
            <a:pPr algn="ctr"/>
            <a:endParaRPr lang="en-US" dirty="0"/>
          </a:p>
          <a:p>
            <a:pPr algn="ctr"/>
            <a:r>
              <a:rPr lang="en-US" sz="4000" dirty="0" smtClean="0"/>
              <a:t>For </a:t>
            </a:r>
            <a:r>
              <a:rPr lang="en-US" sz="4000" dirty="0"/>
              <a:t>leadership in security and privacy research</a:t>
            </a:r>
          </a:p>
        </p:txBody>
      </p:sp>
    </p:spTree>
    <p:extLst>
      <p:ext uri="{BB962C8B-B14F-4D97-AF65-F5344CB8AC3E}">
        <p14:creationId xmlns:p14="http://schemas.microsoft.com/office/powerpoint/2010/main" val="206836013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8619"/>
          <a:stretch/>
        </p:blipFill>
        <p:spPr>
          <a:xfrm>
            <a:off x="0" y="26240"/>
            <a:ext cx="12192000" cy="6809085"/>
          </a:xfrm>
          <a:prstGeom prst="rect">
            <a:avLst/>
          </a:prstGeom>
        </p:spPr>
      </p:pic>
      <p:sp>
        <p:nvSpPr>
          <p:cNvPr id="2" name="Title 1"/>
          <p:cNvSpPr>
            <a:spLocks noGrp="1"/>
          </p:cNvSpPr>
          <p:nvPr>
            <p:ph type="ctrTitle"/>
          </p:nvPr>
        </p:nvSpPr>
        <p:spPr>
          <a:xfrm>
            <a:off x="214754" y="1727201"/>
            <a:ext cx="11762492" cy="2292350"/>
          </a:xfrm>
          <a:solidFill>
            <a:srgbClr val="000000">
              <a:alpha val="81000"/>
            </a:srgbClr>
          </a:solidFill>
        </p:spPr>
        <p:txBody>
          <a:bodyPr>
            <a:noAutofit/>
          </a:bodyPr>
          <a:lstStyle/>
          <a:p>
            <a:pPr algn="ctr"/>
            <a:r>
              <a:rPr lang="en-US" sz="6600" b="0" dirty="0" smtClean="0"/>
              <a:t>ACM CCS 2017</a:t>
            </a:r>
            <a:br>
              <a:rPr lang="en-US" sz="6600" b="0" dirty="0" smtClean="0"/>
            </a:br>
            <a:r>
              <a:rPr lang="en-US" sz="6600" b="0" dirty="0" smtClean="0"/>
              <a:t>Banquet Closing</a:t>
            </a:r>
            <a:endParaRPr lang="en-US" sz="6600" b="0" dirty="0"/>
          </a:p>
        </p:txBody>
      </p:sp>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Tree>
    <p:extLst>
      <p:ext uri="{BB962C8B-B14F-4D97-AF65-F5344CB8AC3E}">
        <p14:creationId xmlns:p14="http://schemas.microsoft.com/office/powerpoint/2010/main" val="1693594526"/>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458" name="Rectangle 2">
            <a:extLst>
              <a:ext uri="{FF2B5EF4-FFF2-40B4-BE49-F238E27FC236}"/>
            </a:extLst>
          </p:cNvPr>
          <p:cNvSpPr>
            <a:spLocks noGrp="1" noChangeArrowheads="1"/>
          </p:cNvSpPr>
          <p:nvPr>
            <p:ph type="ctrTitle"/>
          </p:nvPr>
        </p:nvSpPr>
        <p:spPr>
          <a:xfrm>
            <a:off x="1717110" y="939452"/>
            <a:ext cx="8757781" cy="4559473"/>
          </a:xfrm>
        </p:spPr>
        <p:txBody>
          <a:bodyPr rtlCol="0">
            <a:normAutofit/>
          </a:bodyPr>
          <a:lstStyle/>
          <a:p>
            <a:pPr algn="ctr">
              <a:defRPr/>
            </a:pPr>
            <a:r>
              <a:rPr lang="en-US" sz="4400" dirty="0">
                <a:solidFill>
                  <a:schemeClr val="tx1"/>
                </a:solidFill>
                <a:latin typeface="Fira Sans" charset="0"/>
                <a:ea typeface="Fira Sans" charset="0"/>
                <a:cs typeface="Fira Sans" charset="0"/>
              </a:rPr>
              <a:t>Cyber Security </a:t>
            </a:r>
            <a:br>
              <a:rPr lang="en-US" sz="4400" dirty="0">
                <a:solidFill>
                  <a:schemeClr val="tx1"/>
                </a:solidFill>
                <a:latin typeface="Fira Sans" charset="0"/>
                <a:ea typeface="Fira Sans" charset="0"/>
                <a:cs typeface="Fira Sans" charset="0"/>
              </a:rPr>
            </a:br>
            <a:r>
              <a:rPr lang="en-US" sz="4400" dirty="0">
                <a:solidFill>
                  <a:schemeClr val="tx1"/>
                </a:solidFill>
                <a:latin typeface="Fira Sans" charset="0"/>
                <a:ea typeface="Fira Sans" charset="0"/>
                <a:cs typeface="Fira Sans" charset="0"/>
              </a:rPr>
              <a:t>Research and Education </a:t>
            </a:r>
            <a:r>
              <a:rPr lang="en-US" sz="4400" dirty="0" smtClean="0">
                <a:solidFill>
                  <a:schemeClr val="tx1"/>
                </a:solidFill>
                <a:latin typeface="Fira Sans" charset="0"/>
                <a:ea typeface="Fira Sans" charset="0"/>
                <a:cs typeface="Fira Sans" charset="0"/>
              </a:rPr>
              <a:t>at</a:t>
            </a:r>
            <a:r>
              <a:rPr lang="en-US" sz="4400" dirty="0">
                <a:solidFill>
                  <a:schemeClr val="tx1"/>
                </a:solidFill>
                <a:latin typeface="Fira Sans" charset="0"/>
                <a:ea typeface="Fira Sans" charset="0"/>
                <a:cs typeface="Fira Sans" charset="0"/>
              </a:rPr>
              <a:t/>
            </a:r>
            <a:br>
              <a:rPr lang="en-US" sz="4400" dirty="0">
                <a:solidFill>
                  <a:schemeClr val="tx1"/>
                </a:solidFill>
                <a:latin typeface="Fira Sans" charset="0"/>
                <a:ea typeface="Fira Sans" charset="0"/>
                <a:cs typeface="Fira Sans" charset="0"/>
              </a:rPr>
            </a:br>
            <a:r>
              <a:rPr lang="en-US" sz="4400" dirty="0">
                <a:solidFill>
                  <a:schemeClr val="tx1"/>
                </a:solidFill>
                <a:latin typeface="Fira Sans" charset="0"/>
                <a:ea typeface="Fira Sans" charset="0"/>
                <a:cs typeface="Fira Sans" charset="0"/>
              </a:rPr>
              <a:t>The University of Texas at Dallas</a:t>
            </a:r>
            <a:r>
              <a:rPr lang="en-US" sz="4000" dirty="0">
                <a:solidFill>
                  <a:schemeClr val="tx1"/>
                </a:solidFill>
                <a:latin typeface="Fira Sans" charset="0"/>
                <a:ea typeface="Fira Sans" charset="0"/>
                <a:cs typeface="Fira Sans" charset="0"/>
              </a:rPr>
              <a:t/>
            </a:r>
            <a:br>
              <a:rPr lang="en-US" sz="4000" dirty="0">
                <a:solidFill>
                  <a:schemeClr val="tx1"/>
                </a:solidFill>
                <a:latin typeface="Fira Sans" charset="0"/>
                <a:ea typeface="Fira Sans" charset="0"/>
                <a:cs typeface="Fira Sans" charset="0"/>
              </a:rPr>
            </a:br>
            <a:r>
              <a:rPr lang="en-US" sz="4000" dirty="0">
                <a:solidFill>
                  <a:schemeClr val="tx1"/>
                </a:solidFill>
                <a:latin typeface="Fira Sans" charset="0"/>
                <a:ea typeface="Fira Sans" charset="0"/>
                <a:cs typeface="Fira Sans" charset="0"/>
              </a:rPr>
              <a:t/>
            </a:r>
            <a:br>
              <a:rPr lang="en-US" sz="4000" dirty="0">
                <a:solidFill>
                  <a:schemeClr val="tx1"/>
                </a:solidFill>
                <a:latin typeface="Fira Sans" charset="0"/>
                <a:ea typeface="Fira Sans" charset="0"/>
                <a:cs typeface="Fira Sans" charset="0"/>
              </a:rPr>
            </a:br>
            <a:r>
              <a:rPr lang="en-US" sz="3600" b="0" dirty="0">
                <a:solidFill>
                  <a:schemeClr val="tx1"/>
                </a:solidFill>
                <a:latin typeface="Fira Sans" charset="0"/>
                <a:ea typeface="Fira Sans" charset="0"/>
                <a:cs typeface="Fira Sans" charset="0"/>
              </a:rPr>
              <a:t>http://</a:t>
            </a:r>
            <a:r>
              <a:rPr lang="en-US" sz="3600" b="0" dirty="0">
                <a:solidFill>
                  <a:schemeClr val="tx1"/>
                </a:solidFill>
                <a:latin typeface="Fira Sans" charset="0"/>
                <a:ea typeface="Fira Sans" charset="0"/>
                <a:cs typeface="Fira Sans" charset="0"/>
              </a:rPr>
              <a:t>csi.utdallas.edu</a:t>
            </a:r>
            <a:r>
              <a:rPr lang="en-US" sz="4000" b="0" dirty="0">
                <a:solidFill>
                  <a:schemeClr val="tx1"/>
                </a:solidFill>
                <a:latin typeface="Fira Sans" charset="0"/>
                <a:ea typeface="Fira Sans" charset="0"/>
                <a:cs typeface="Fira Sans" charset="0"/>
              </a:rPr>
              <a:t/>
            </a:r>
            <a:br>
              <a:rPr lang="en-US" sz="4000" b="0" dirty="0">
                <a:solidFill>
                  <a:schemeClr val="tx1"/>
                </a:solidFill>
                <a:latin typeface="Fira Sans" charset="0"/>
                <a:ea typeface="Fira Sans" charset="0"/>
                <a:cs typeface="Fira Sans" charset="0"/>
              </a:rPr>
            </a:br>
            <a:r>
              <a:rPr lang="en-US" sz="4000" dirty="0">
                <a:solidFill>
                  <a:schemeClr val="tx1"/>
                </a:solidFill>
                <a:latin typeface="Fira Sans" charset="0"/>
                <a:ea typeface="Fira Sans" charset="0"/>
                <a:cs typeface="Fira Sans" charset="0"/>
              </a:rPr>
              <a:t/>
            </a:r>
            <a:br>
              <a:rPr lang="en-US" sz="4000" dirty="0">
                <a:solidFill>
                  <a:schemeClr val="tx1"/>
                </a:solidFill>
                <a:latin typeface="Fira Sans" charset="0"/>
                <a:ea typeface="Fira Sans" charset="0"/>
                <a:cs typeface="Fira Sans" charset="0"/>
              </a:rPr>
            </a:br>
            <a:r>
              <a:rPr lang="en-US" sz="3100" dirty="0">
                <a:solidFill>
                  <a:schemeClr val="tx1"/>
                </a:solidFill>
                <a:latin typeface="Fira Sans" charset="0"/>
                <a:ea typeface="Fira Sans" charset="0"/>
                <a:cs typeface="Fira Sans" charset="0"/>
              </a:rPr>
              <a:t>November 2017</a:t>
            </a:r>
          </a:p>
        </p:txBody>
      </p:sp>
      <p:graphicFrame>
        <p:nvGraphicFramePr>
          <p:cNvPr id="4099" name="Object 2"/>
          <p:cNvGraphicFramePr>
            <a:graphicFrameLocks noChangeAspect="1"/>
          </p:cNvGraphicFramePr>
          <p:nvPr>
            <p:extLst>
              <p:ext uri="{D42A27DB-BD31-4B8C-83A1-F6EECF244321}">
                <p14:modId xmlns:p14="http://schemas.microsoft.com/office/powerpoint/2010/main" val="444715409"/>
              </p:ext>
            </p:extLst>
          </p:nvPr>
        </p:nvGraphicFramePr>
        <p:xfrm>
          <a:off x="0" y="0"/>
          <a:ext cx="12177326" cy="733600"/>
        </p:xfrm>
        <a:graphic>
          <a:graphicData uri="http://schemas.openxmlformats.org/presentationml/2006/ole">
            <mc:AlternateContent xmlns:mc="http://schemas.openxmlformats.org/markup-compatibility/2006">
              <mc:Choice xmlns:v="urn:schemas-microsoft-com:vml" Requires="v">
                <p:oleObj spid="_x0000_s1033" name="Bitmap Image" r:id="rId4" imgW="7314286" imgH="400000" progId="PBrush">
                  <p:embed/>
                </p:oleObj>
              </mc:Choice>
              <mc:Fallback>
                <p:oleObj name="Bitmap Image" r:id="rId4" imgW="7314286" imgH="400000" progId="PBrush">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2177326" cy="733600"/>
                      </a:xfrm>
                      <a:prstGeom prst="rect">
                        <a:avLst/>
                      </a:prstGeom>
                      <a:noFill/>
                      <a:ln>
                        <a:noFill/>
                      </a:ln>
                    </p:spPr>
                  </p:pic>
                </p:oleObj>
              </mc:Fallback>
            </mc:AlternateContent>
          </a:graphicData>
        </a:graphic>
      </p:graphicFrame>
      <p:sp>
        <p:nvSpPr>
          <p:cNvPr id="6" name="Rectangle 5">
            <a:extLst>
              <a:ext uri="{FF2B5EF4-FFF2-40B4-BE49-F238E27FC236}"/>
            </a:extLst>
          </p:cNvPr>
          <p:cNvSpPr>
            <a:spLocks noChangeArrowheads="1"/>
          </p:cNvSpPr>
          <p:nvPr/>
        </p:nvSpPr>
        <p:spPr bwMode="auto">
          <a:xfrm>
            <a:off x="0" y="6248400"/>
            <a:ext cx="12192000" cy="609600"/>
          </a:xfrm>
          <a:prstGeom prst="rect">
            <a:avLst/>
          </a:prstGeom>
          <a:solidFill>
            <a:schemeClr val="tx1"/>
          </a:solidFill>
          <a:ln w="9525">
            <a:noFill/>
            <a:miter lim="800000"/>
            <a:headEnd/>
            <a:tailEnd/>
          </a:ln>
        </p:spPr>
        <p:txBody>
          <a:bodyPr wrap="none" anchor="ctr"/>
          <a:lstStyle/>
          <a:p>
            <a:pPr>
              <a:defRPr/>
            </a:pPr>
            <a:endParaRPr lang="en-US" dirty="0"/>
          </a:p>
        </p:txBody>
      </p:sp>
      <p:pic>
        <p:nvPicPr>
          <p:cNvPr id="4101" name="Picture 8" descr="utdlog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82201" y="6400800"/>
            <a:ext cx="563563"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Date Placeholder 2">
            <a:extLst>
              <a:ext uri="{FF2B5EF4-FFF2-40B4-BE49-F238E27FC236}"/>
            </a:extLst>
          </p:cNvPr>
          <p:cNvSpPr>
            <a:spLocks noGrp="1"/>
          </p:cNvSpPr>
          <p:nvPr>
            <p:ph type="dt" sz="quarter" idx="10"/>
          </p:nvPr>
        </p:nvSpPr>
        <p:spPr>
          <a:xfrm>
            <a:off x="5410200" y="6324601"/>
            <a:ext cx="2133600" cy="365125"/>
          </a:xfrm>
        </p:spPr>
        <p:txBody>
          <a:bodyPr/>
          <a:lstStyle>
            <a:lvl1pPr>
              <a:defRPr/>
            </a:lvl1pPr>
          </a:lstStyle>
          <a:p>
            <a:pPr>
              <a:defRPr/>
            </a:pPr>
            <a:fld id="{44754383-677E-47F2-B4B6-F8782F29373C}" type="datetimeFigureOut">
              <a:rPr lang="en-US" sz="2000"/>
              <a:pPr>
                <a:defRPr/>
              </a:pPr>
              <a:t>11/1/17</a:t>
            </a:fld>
            <a:endParaRPr lang="en-US" sz="2000" dirty="0"/>
          </a:p>
        </p:txBody>
      </p:sp>
      <p:sp>
        <p:nvSpPr>
          <p:cNvPr id="4103"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charset="0"/>
              <a:buChar char="•"/>
              <a:defRPr sz="3200">
                <a:solidFill>
                  <a:schemeClr val="tx1"/>
                </a:solidFill>
                <a:latin typeface="Calibri" charset="0"/>
              </a:defRPr>
            </a:lvl1pPr>
            <a:lvl2pPr marL="742950" indent="-285750">
              <a:spcBef>
                <a:spcPct val="20000"/>
              </a:spcBef>
              <a:buFont typeface="Arial" charset="0"/>
              <a:buChar char="–"/>
              <a:defRPr sz="2800">
                <a:solidFill>
                  <a:schemeClr val="tx1"/>
                </a:solidFill>
                <a:latin typeface="Calibri" charset="0"/>
              </a:defRPr>
            </a:lvl2pPr>
            <a:lvl3pPr marL="1143000" indent="-228600">
              <a:spcBef>
                <a:spcPct val="20000"/>
              </a:spcBef>
              <a:buFont typeface="Arial" charset="0"/>
              <a:buChar char="•"/>
              <a:defRPr sz="2400">
                <a:solidFill>
                  <a:schemeClr val="tx1"/>
                </a:solidFill>
                <a:latin typeface="Calibri" charset="0"/>
              </a:defRPr>
            </a:lvl3pPr>
            <a:lvl4pPr marL="1600200" indent="-228600">
              <a:spcBef>
                <a:spcPct val="20000"/>
              </a:spcBef>
              <a:buFont typeface="Arial" charset="0"/>
              <a:buChar char="–"/>
              <a:defRPr sz="2000">
                <a:solidFill>
                  <a:schemeClr val="tx1"/>
                </a:solidFill>
                <a:latin typeface="Calibri" charset="0"/>
              </a:defRPr>
            </a:lvl4pPr>
            <a:lvl5pPr marL="2057400" indent="-228600">
              <a:spcBef>
                <a:spcPct val="20000"/>
              </a:spcBef>
              <a:buFont typeface="Arial" charset="0"/>
              <a:buChar char="»"/>
              <a:defRPr sz="2000">
                <a:solidFill>
                  <a:schemeClr val="tx1"/>
                </a:solidFill>
                <a:latin typeface="Calibri"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charset="0"/>
              </a:defRPr>
            </a:lvl9pPr>
          </a:lstStyle>
          <a:p>
            <a:pPr>
              <a:spcBef>
                <a:spcPct val="0"/>
              </a:spcBef>
              <a:buFontTx/>
              <a:buNone/>
            </a:pPr>
            <a:fld id="{94B4C74E-7CD0-294C-94A4-3F75D894CED0}" type="slidenum">
              <a:rPr lang="en-US" altLang="en-US" sz="1200">
                <a:solidFill>
                  <a:srgbClr val="898989"/>
                </a:solidFill>
              </a:rPr>
              <a:pPr>
                <a:spcBef>
                  <a:spcPct val="0"/>
                </a:spcBef>
                <a:buFontTx/>
                <a:buNone/>
              </a:pPr>
              <a:t>36</a:t>
            </a:fld>
            <a:endParaRPr lang="en-US" altLang="en-US" sz="1200">
              <a:solidFill>
                <a:srgbClr val="898989"/>
              </a:solidFill>
            </a:endParaRPr>
          </a:p>
        </p:txBody>
      </p:sp>
      <p:sp>
        <p:nvSpPr>
          <p:cNvPr id="4104" name="Text Box 3"/>
          <p:cNvSpPr txBox="1">
            <a:spLocks noChangeArrowheads="1"/>
          </p:cNvSpPr>
          <p:nvPr/>
        </p:nvSpPr>
        <p:spPr bwMode="auto">
          <a:xfrm>
            <a:off x="1143000" y="6324601"/>
            <a:ext cx="33528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charset="0"/>
              <a:buChar char="•"/>
              <a:defRPr sz="3200">
                <a:solidFill>
                  <a:schemeClr val="tx1"/>
                </a:solidFill>
                <a:latin typeface="Calibri" charset="0"/>
              </a:defRPr>
            </a:lvl1pPr>
            <a:lvl2pPr marL="742950" indent="-285750">
              <a:spcBef>
                <a:spcPct val="20000"/>
              </a:spcBef>
              <a:buFont typeface="Arial" charset="0"/>
              <a:buChar char="–"/>
              <a:defRPr sz="2800">
                <a:solidFill>
                  <a:schemeClr val="tx1"/>
                </a:solidFill>
                <a:latin typeface="Calibri" charset="0"/>
              </a:defRPr>
            </a:lvl2pPr>
            <a:lvl3pPr marL="1143000" indent="-228600">
              <a:spcBef>
                <a:spcPct val="20000"/>
              </a:spcBef>
              <a:buFont typeface="Arial" charset="0"/>
              <a:buChar char="•"/>
              <a:defRPr sz="2400">
                <a:solidFill>
                  <a:schemeClr val="tx1"/>
                </a:solidFill>
                <a:latin typeface="Calibri" charset="0"/>
              </a:defRPr>
            </a:lvl3pPr>
            <a:lvl4pPr marL="1600200" indent="-228600">
              <a:spcBef>
                <a:spcPct val="20000"/>
              </a:spcBef>
              <a:buFont typeface="Arial" charset="0"/>
              <a:buChar char="–"/>
              <a:defRPr sz="2000">
                <a:solidFill>
                  <a:schemeClr val="tx1"/>
                </a:solidFill>
                <a:latin typeface="Calibri" charset="0"/>
              </a:defRPr>
            </a:lvl4pPr>
            <a:lvl5pPr marL="2057400" indent="-228600">
              <a:spcBef>
                <a:spcPct val="20000"/>
              </a:spcBef>
              <a:buFont typeface="Arial" charset="0"/>
              <a:buChar char="»"/>
              <a:defRPr sz="2000">
                <a:solidFill>
                  <a:schemeClr val="tx1"/>
                </a:solidFill>
                <a:latin typeface="Calibri"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charset="0"/>
              </a:defRPr>
            </a:lvl9pPr>
          </a:lstStyle>
          <a:p>
            <a:pPr algn="ctr" eaLnBrk="1" hangingPunct="1">
              <a:spcBef>
                <a:spcPct val="0"/>
              </a:spcBef>
              <a:buFontTx/>
              <a:buNone/>
            </a:pPr>
            <a:r>
              <a:rPr lang="en-US" altLang="en-US" sz="1400" b="1">
                <a:solidFill>
                  <a:schemeClr val="bg1"/>
                </a:solidFill>
                <a:latin typeface="Arial" charset="0"/>
              </a:rPr>
              <a:t>FEARLESS</a:t>
            </a:r>
            <a:r>
              <a:rPr lang="en-US" altLang="en-US" sz="1400">
                <a:solidFill>
                  <a:schemeClr val="bg1"/>
                </a:solidFill>
                <a:latin typeface="Arial" charset="0"/>
              </a:rPr>
              <a:t> engineering</a:t>
            </a:r>
            <a:endParaRPr lang="en-US" altLang="en-US" sz="1400">
              <a:latin typeface="Arial" charset="0"/>
            </a:endParaRPr>
          </a:p>
        </p:txBody>
      </p:sp>
    </p:spTree>
    <p:extLst>
      <p:ext uri="{BB962C8B-B14F-4D97-AF65-F5344CB8AC3E}">
        <p14:creationId xmlns:p14="http://schemas.microsoft.com/office/powerpoint/2010/main" val="1497745361"/>
      </p:ext>
    </p:extLst>
  </p:cSld>
  <p:clrMapOvr>
    <a:masterClrMapping/>
  </p:clrMapOvr>
  <p:transition spd="slow" advClick="0"/>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extLst>
          </p:cNvPr>
          <p:cNvSpPr txBox="1">
            <a:spLocks noChangeArrowheads="1"/>
          </p:cNvSpPr>
          <p:nvPr/>
        </p:nvSpPr>
        <p:spPr bwMode="auto">
          <a:xfrm>
            <a:off x="2068513" y="568217"/>
            <a:ext cx="8229600" cy="1143000"/>
          </a:xfrm>
          <a:prstGeom prst="rect">
            <a:avLst/>
          </a:prstGeom>
          <a:noFill/>
          <a:ln w="9525">
            <a:noFill/>
            <a:miter lim="800000"/>
            <a:headEnd/>
            <a:tailEnd/>
          </a:ln>
        </p:spPr>
        <p:txBody>
          <a:bodyPr anchor="ctr"/>
          <a:lstStyle/>
          <a:p>
            <a:pPr algn="ctr">
              <a:defRPr/>
            </a:pPr>
            <a:r>
              <a:rPr lang="en-US" sz="3200" b="1" dirty="0">
                <a:latin typeface="Arial" panose="020B0604020202020204" pitchFamily="34" charset="0"/>
                <a:ea typeface="+mj-ea"/>
                <a:cs typeface="Arial" pitchFamily="34" charset="0"/>
              </a:rPr>
              <a:t>Our Faculty</a:t>
            </a:r>
          </a:p>
        </p:txBody>
      </p:sp>
      <p:sp>
        <p:nvSpPr>
          <p:cNvPr id="4099" name="Rectangle 7">
            <a:extLst>
              <a:ext uri="{FF2B5EF4-FFF2-40B4-BE49-F238E27FC236}"/>
            </a:extLst>
          </p:cNvPr>
          <p:cNvSpPr txBox="1">
            <a:spLocks noChangeArrowheads="1"/>
          </p:cNvSpPr>
          <p:nvPr/>
        </p:nvSpPr>
        <p:spPr bwMode="auto">
          <a:xfrm>
            <a:off x="375782" y="1389499"/>
            <a:ext cx="6814158" cy="5036353"/>
          </a:xfrm>
          <a:prstGeom prst="rect">
            <a:avLst/>
          </a:prstGeom>
          <a:noFill/>
          <a:ln>
            <a:noFill/>
          </a:ln>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defRPr/>
            </a:pPr>
            <a:endParaRPr lang="en-US" sz="2000" b="1" dirty="0">
              <a:solidFill>
                <a:srgbClr val="FF0000"/>
              </a:solidFill>
              <a:latin typeface="+mn-lt"/>
              <a:cs typeface="Arial" pitchFamily="34" charset="0"/>
            </a:endParaRPr>
          </a:p>
          <a:p>
            <a:pPr>
              <a:spcBef>
                <a:spcPts val="200"/>
              </a:spcBef>
              <a:defRPr/>
            </a:pPr>
            <a:r>
              <a:rPr lang="en-GB" sz="1400" b="1" dirty="0">
                <a:latin typeface="+mn-lt"/>
                <a:cs typeface="Arial" pitchFamily="34" charset="0"/>
              </a:rPr>
              <a:t>Founder</a:t>
            </a:r>
          </a:p>
          <a:p>
            <a:pPr marL="285750" indent="-285750">
              <a:spcBef>
                <a:spcPts val="200"/>
              </a:spcBef>
              <a:buFont typeface="Arial" pitchFamily="34" charset="0"/>
              <a:buChar char="•"/>
              <a:defRPr/>
            </a:pPr>
            <a:r>
              <a:rPr lang="en-GB" sz="1400" dirty="0">
                <a:latin typeface="+mn-lt"/>
                <a:cs typeface="Arial" pitchFamily="34" charset="0"/>
              </a:rPr>
              <a:t>Bhavani Thuraisingham, PhD, DEng (U of Wales, U of Bristol - UK)</a:t>
            </a:r>
          </a:p>
          <a:p>
            <a:pPr>
              <a:spcBef>
                <a:spcPts val="200"/>
              </a:spcBef>
              <a:defRPr/>
            </a:pPr>
            <a:r>
              <a:rPr lang="en-GB" sz="1400" b="1" dirty="0">
                <a:latin typeface="+mn-lt"/>
                <a:cs typeface="Arial" pitchFamily="34" charset="0"/>
              </a:rPr>
              <a:t>Faculty from the School of Engineering and Computer Science</a:t>
            </a:r>
          </a:p>
          <a:p>
            <a:pPr marL="285750" indent="-285750">
              <a:lnSpc>
                <a:spcPct val="110000"/>
              </a:lnSpc>
              <a:spcBef>
                <a:spcPts val="200"/>
              </a:spcBef>
              <a:buFont typeface="Arial" pitchFamily="34" charset="0"/>
              <a:buChar char="•"/>
              <a:defRPr/>
            </a:pPr>
            <a:r>
              <a:rPr lang="en-GB" sz="1400" dirty="0">
                <a:latin typeface="+mn-lt"/>
                <a:cs typeface="Arial" pitchFamily="34" charset="0"/>
              </a:rPr>
              <a:t>Alvaro Cardenas, PhD (U of MD) Cyber Physical Systems Security</a:t>
            </a:r>
          </a:p>
          <a:p>
            <a:pPr marL="285750" indent="-285750">
              <a:lnSpc>
                <a:spcPct val="110000"/>
              </a:lnSpc>
              <a:spcBef>
                <a:spcPts val="200"/>
              </a:spcBef>
              <a:buFont typeface="Arial" pitchFamily="34" charset="0"/>
              <a:buChar char="•"/>
              <a:defRPr/>
            </a:pPr>
            <a:r>
              <a:rPr lang="en-GB" sz="1400" dirty="0">
                <a:latin typeface="+mn-lt"/>
                <a:cs typeface="Arial" pitchFamily="34" charset="0"/>
              </a:rPr>
              <a:t>Jorge Cobb, PhD (UTAustin) Cyber Security Outreach, Reliable Networks</a:t>
            </a:r>
          </a:p>
          <a:p>
            <a:pPr marL="285750" indent="-285750">
              <a:lnSpc>
                <a:spcPct val="110000"/>
              </a:lnSpc>
              <a:spcBef>
                <a:spcPts val="200"/>
              </a:spcBef>
              <a:buFont typeface="Arial" pitchFamily="34" charset="0"/>
              <a:buChar char="•"/>
              <a:defRPr/>
            </a:pPr>
            <a:r>
              <a:rPr lang="en-GB" sz="1400" dirty="0">
                <a:latin typeface="+mn-lt"/>
                <a:cs typeface="Arial" pitchFamily="34" charset="0"/>
              </a:rPr>
              <a:t>Yvo Desmedt, PhD (U. Leuven-Belgium) Cryptography</a:t>
            </a:r>
          </a:p>
          <a:p>
            <a:pPr marL="285750" indent="-285750">
              <a:lnSpc>
                <a:spcPct val="110000"/>
              </a:lnSpc>
              <a:spcBef>
                <a:spcPts val="200"/>
              </a:spcBef>
              <a:buFont typeface="Arial" pitchFamily="34" charset="0"/>
              <a:buChar char="•"/>
              <a:defRPr/>
            </a:pPr>
            <a:r>
              <a:rPr lang="en-GB" sz="1400" dirty="0">
                <a:latin typeface="+mn-lt"/>
                <a:cs typeface="Arial" pitchFamily="34" charset="0"/>
              </a:rPr>
              <a:t>Zygmunt Haas, PhD (Stanford) Wireless Network Security</a:t>
            </a:r>
            <a:endParaRPr lang="en-GB" sz="1400" dirty="0">
              <a:latin typeface="+mn-lt"/>
            </a:endParaRPr>
          </a:p>
          <a:p>
            <a:pPr marL="285750" indent="-285750">
              <a:lnSpc>
                <a:spcPct val="110000"/>
              </a:lnSpc>
              <a:spcBef>
                <a:spcPts val="200"/>
              </a:spcBef>
              <a:buFont typeface="Arial" pitchFamily="34" charset="0"/>
              <a:buChar char="•"/>
              <a:defRPr/>
            </a:pPr>
            <a:r>
              <a:rPr lang="en-GB" sz="1400" dirty="0">
                <a:latin typeface="+mn-lt"/>
                <a:cs typeface="Arial" pitchFamily="34" charset="0"/>
              </a:rPr>
              <a:t>Kevin Hamlen, PhD (Cornell) Language and Software Security</a:t>
            </a:r>
          </a:p>
          <a:p>
            <a:pPr marL="285750" indent="-285750">
              <a:lnSpc>
                <a:spcPct val="110000"/>
              </a:lnSpc>
              <a:spcBef>
                <a:spcPts val="200"/>
              </a:spcBef>
              <a:buFont typeface="Arial" pitchFamily="34" charset="0"/>
              <a:buChar char="•"/>
              <a:defRPr/>
            </a:pPr>
            <a:r>
              <a:rPr lang="en-GB" sz="1400" dirty="0">
                <a:latin typeface="+mn-lt"/>
                <a:cs typeface="Arial" pitchFamily="34" charset="0"/>
              </a:rPr>
              <a:t>Shuang Hao, PhD (GATech) Network Security and  DNS Attacks</a:t>
            </a:r>
          </a:p>
          <a:p>
            <a:pPr marL="285750" indent="-285750">
              <a:lnSpc>
                <a:spcPct val="110000"/>
              </a:lnSpc>
              <a:spcBef>
                <a:spcPts val="200"/>
              </a:spcBef>
              <a:buFont typeface="Arial" pitchFamily="34" charset="0"/>
              <a:buChar char="•"/>
              <a:defRPr/>
            </a:pPr>
            <a:r>
              <a:rPr lang="en-GB" sz="1400" dirty="0">
                <a:latin typeface="+mn-lt"/>
                <a:cs typeface="Arial" pitchFamily="34" charset="0"/>
              </a:rPr>
              <a:t>Murat Kantarcioglu, PhD (Purdue) Data Security and Privacy</a:t>
            </a:r>
          </a:p>
          <a:p>
            <a:pPr marL="285750" indent="-285750">
              <a:lnSpc>
                <a:spcPct val="110000"/>
              </a:lnSpc>
              <a:spcBef>
                <a:spcPts val="200"/>
              </a:spcBef>
              <a:buFont typeface="Arial" pitchFamily="34" charset="0"/>
              <a:buChar char="•"/>
              <a:defRPr/>
            </a:pPr>
            <a:r>
              <a:rPr lang="en-GB" sz="1400" dirty="0">
                <a:latin typeface="+mn-lt"/>
                <a:cs typeface="Arial" pitchFamily="34" charset="0"/>
              </a:rPr>
              <a:t>Latifur Khan, PhD (U of Southern CA) Big Data Analytics for Security</a:t>
            </a:r>
          </a:p>
          <a:p>
            <a:pPr marL="285750" indent="-285750">
              <a:lnSpc>
                <a:spcPct val="110000"/>
              </a:lnSpc>
              <a:spcBef>
                <a:spcPts val="200"/>
              </a:spcBef>
              <a:buFont typeface="Arial" pitchFamily="34" charset="0"/>
              <a:buChar char="•"/>
              <a:defRPr/>
            </a:pPr>
            <a:r>
              <a:rPr lang="en-GB" sz="1400" dirty="0">
                <a:latin typeface="+mn-lt"/>
                <a:cs typeface="Arial" pitchFamily="34" charset="0"/>
              </a:rPr>
              <a:t>Zhiqiang Lin, PhD (Purdue) Systems Security and Forensics </a:t>
            </a:r>
          </a:p>
          <a:p>
            <a:pPr marL="285750" indent="-285750">
              <a:lnSpc>
                <a:spcPct val="110000"/>
              </a:lnSpc>
              <a:spcBef>
                <a:spcPts val="200"/>
              </a:spcBef>
              <a:buFont typeface="Arial" pitchFamily="34" charset="0"/>
              <a:buChar char="•"/>
              <a:defRPr/>
            </a:pPr>
            <a:r>
              <a:rPr lang="en-GB" sz="1400" dirty="0">
                <a:latin typeface="+mn-lt"/>
                <a:cs typeface="Arial" pitchFamily="34" charset="0"/>
              </a:rPr>
              <a:t>Yiorgos Makris, PhD (UC San Diego) Hardware Security </a:t>
            </a:r>
          </a:p>
          <a:p>
            <a:pPr marL="285750" indent="-285750">
              <a:lnSpc>
                <a:spcPct val="110000"/>
              </a:lnSpc>
              <a:spcBef>
                <a:spcPts val="200"/>
              </a:spcBef>
              <a:buFont typeface="Arial" pitchFamily="34" charset="0"/>
              <a:buChar char="•"/>
              <a:defRPr/>
            </a:pPr>
            <a:r>
              <a:rPr lang="en-GB" sz="1400" dirty="0" err="1" smtClean="0">
                <a:latin typeface="+mn-lt"/>
                <a:cs typeface="Arial" pitchFamily="34" charset="0"/>
              </a:rPr>
              <a:t>Kamil</a:t>
            </a:r>
            <a:r>
              <a:rPr lang="en-GB" sz="1400" dirty="0" smtClean="0">
                <a:latin typeface="+mn-lt"/>
                <a:cs typeface="Arial" pitchFamily="34" charset="0"/>
              </a:rPr>
              <a:t> </a:t>
            </a:r>
            <a:r>
              <a:rPr lang="en-GB" sz="1400" dirty="0">
                <a:latin typeface="+mn-lt"/>
                <a:cs typeface="Arial" pitchFamily="34" charset="0"/>
              </a:rPr>
              <a:t>Sarac, PhD (UC Santa Barbara) Cyber Security/Cyber Operations Education, Network Measurements</a:t>
            </a:r>
          </a:p>
          <a:p>
            <a:pPr marL="285750" indent="-285750">
              <a:lnSpc>
                <a:spcPct val="110000"/>
              </a:lnSpc>
              <a:spcBef>
                <a:spcPts val="200"/>
              </a:spcBef>
              <a:buFont typeface="Arial" pitchFamily="34" charset="0"/>
              <a:buChar char="•"/>
              <a:defRPr/>
            </a:pPr>
            <a:r>
              <a:rPr lang="en-GB" sz="1400" dirty="0">
                <a:latin typeface="+mn-lt"/>
                <a:cs typeface="Arial" pitchFamily="34" charset="0"/>
              </a:rPr>
              <a:t>Janelle </a:t>
            </a:r>
            <a:r>
              <a:rPr lang="en-GB" sz="1400" dirty="0" err="1">
                <a:latin typeface="+mn-lt"/>
                <a:cs typeface="Arial" pitchFamily="34" charset="0"/>
              </a:rPr>
              <a:t>Straach</a:t>
            </a:r>
            <a:r>
              <a:rPr lang="en-GB" sz="1400" dirty="0">
                <a:latin typeface="+mn-lt"/>
                <a:cs typeface="Arial" pitchFamily="34" charset="0"/>
              </a:rPr>
              <a:t>, PhD (UT Dallas) Women in Cyber Security</a:t>
            </a:r>
          </a:p>
          <a:p>
            <a:pPr marL="285750" indent="-285750">
              <a:lnSpc>
                <a:spcPct val="110000"/>
              </a:lnSpc>
              <a:spcBef>
                <a:spcPts val="200"/>
              </a:spcBef>
              <a:buFont typeface="Arial" pitchFamily="34" charset="0"/>
              <a:buChar char="•"/>
              <a:defRPr/>
            </a:pPr>
            <a:endParaRPr lang="en-GB" sz="1400" dirty="0">
              <a:latin typeface="+mn-lt"/>
              <a:cs typeface="Arial" pitchFamily="34" charset="0"/>
            </a:endParaRPr>
          </a:p>
          <a:p>
            <a:pPr marL="285750" indent="-285750">
              <a:defRPr/>
            </a:pPr>
            <a:r>
              <a:rPr lang="en-GB" sz="2000" dirty="0">
                <a:latin typeface="+mn-lt"/>
                <a:cs typeface="Arial" pitchFamily="34" charset="0"/>
              </a:rPr>
              <a:t/>
            </a:r>
            <a:br>
              <a:rPr lang="en-GB" sz="2000" dirty="0">
                <a:latin typeface="+mn-lt"/>
                <a:cs typeface="Arial" pitchFamily="34" charset="0"/>
              </a:rPr>
            </a:br>
            <a:r>
              <a:rPr lang="en-GB" sz="2000" dirty="0">
                <a:latin typeface="+mn-lt"/>
                <a:cs typeface="Arial" pitchFamily="34" charset="0"/>
              </a:rPr>
              <a:t> </a:t>
            </a:r>
            <a:endParaRPr lang="en-US" sz="2000" dirty="0">
              <a:latin typeface="+mn-lt"/>
              <a:cs typeface="Arial" pitchFamily="34" charset="0"/>
            </a:endParaRPr>
          </a:p>
        </p:txBody>
      </p:sp>
      <p:graphicFrame>
        <p:nvGraphicFramePr>
          <p:cNvPr id="5" name="Object 2"/>
          <p:cNvGraphicFramePr>
            <a:graphicFrameLocks noChangeAspect="1"/>
          </p:cNvGraphicFramePr>
          <p:nvPr>
            <p:extLst>
              <p:ext uri="{D42A27DB-BD31-4B8C-83A1-F6EECF244321}">
                <p14:modId xmlns:p14="http://schemas.microsoft.com/office/powerpoint/2010/main" val="522380859"/>
              </p:ext>
            </p:extLst>
          </p:nvPr>
        </p:nvGraphicFramePr>
        <p:xfrm>
          <a:off x="0" y="0"/>
          <a:ext cx="12177326" cy="733600"/>
        </p:xfrm>
        <a:graphic>
          <a:graphicData uri="http://schemas.openxmlformats.org/presentationml/2006/ole">
            <mc:AlternateContent xmlns:mc="http://schemas.openxmlformats.org/markup-compatibility/2006">
              <mc:Choice xmlns:v="urn:schemas-microsoft-com:vml" Requires="v">
                <p:oleObj spid="_x0000_s3081" name="Bitmap Image" r:id="rId4" imgW="7314286" imgH="400000" progId="PBrush">
                  <p:embed/>
                </p:oleObj>
              </mc:Choice>
              <mc:Fallback>
                <p:oleObj name="Bitmap Image" r:id="rId4" imgW="7314286" imgH="400000" progId="PBrush">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2177326" cy="733600"/>
                      </a:xfrm>
                      <a:prstGeom prst="rect">
                        <a:avLst/>
                      </a:prstGeom>
                      <a:noFill/>
                      <a:ln>
                        <a:noFill/>
                      </a:ln>
                    </p:spPr>
                  </p:pic>
                </p:oleObj>
              </mc:Fallback>
            </mc:AlternateContent>
          </a:graphicData>
        </a:graphic>
      </p:graphicFrame>
      <p:sp>
        <p:nvSpPr>
          <p:cNvPr id="2" name="Rectangle 1"/>
          <p:cNvSpPr/>
          <p:nvPr/>
        </p:nvSpPr>
        <p:spPr>
          <a:xfrm>
            <a:off x="6438379" y="2262059"/>
            <a:ext cx="5413271" cy="3352713"/>
          </a:xfrm>
          <a:prstGeom prst="rect">
            <a:avLst/>
          </a:prstGeom>
        </p:spPr>
        <p:txBody>
          <a:bodyPr wrap="square">
            <a:spAutoFit/>
          </a:bodyPr>
          <a:lstStyle/>
          <a:p>
            <a:pPr>
              <a:lnSpc>
                <a:spcPct val="110000"/>
              </a:lnSpc>
              <a:spcBef>
                <a:spcPts val="200"/>
              </a:spcBef>
              <a:defRPr/>
            </a:pPr>
            <a:r>
              <a:rPr lang="en-GB" sz="1400" b="1" dirty="0">
                <a:cs typeface="Arial" pitchFamily="34" charset="0"/>
              </a:rPr>
              <a:t>Several affiliated faculty from multiple schools at UTD (Sample)</a:t>
            </a:r>
          </a:p>
          <a:p>
            <a:pPr marL="285750" indent="-285750">
              <a:lnSpc>
                <a:spcPct val="110000"/>
              </a:lnSpc>
              <a:spcBef>
                <a:spcPts val="200"/>
              </a:spcBef>
              <a:buFont typeface="Arial" pitchFamily="34" charset="0"/>
              <a:buChar char="•"/>
              <a:defRPr/>
            </a:pPr>
            <a:r>
              <a:rPr lang="en-GB" sz="1400" dirty="0">
                <a:cs typeface="Arial" pitchFamily="34" charset="0"/>
              </a:rPr>
              <a:t>Michael Baron, PhD (U of MD) Statistical Methods for Security (currently at American University)</a:t>
            </a:r>
          </a:p>
          <a:p>
            <a:pPr marL="285750" indent="-285750">
              <a:lnSpc>
                <a:spcPct val="110000"/>
              </a:lnSpc>
              <a:spcBef>
                <a:spcPts val="200"/>
              </a:spcBef>
              <a:buFont typeface="Arial" pitchFamily="34" charset="0"/>
              <a:buChar char="•"/>
              <a:defRPr/>
            </a:pPr>
            <a:r>
              <a:rPr lang="en-GB" sz="1400" dirty="0">
                <a:cs typeface="Arial" pitchFamily="34" charset="0"/>
              </a:rPr>
              <a:t>Alain </a:t>
            </a:r>
            <a:r>
              <a:rPr lang="en-GB" sz="1400" dirty="0" err="1">
                <a:cs typeface="Arial" pitchFamily="34" charset="0"/>
              </a:rPr>
              <a:t>Bensoussan</a:t>
            </a:r>
            <a:r>
              <a:rPr lang="en-GB" sz="1400" dirty="0">
                <a:cs typeface="Arial" pitchFamily="34" charset="0"/>
              </a:rPr>
              <a:t>, PhD  (University of Paris) Risk Analysis for Security</a:t>
            </a:r>
          </a:p>
          <a:p>
            <a:pPr marL="285750" indent="-285750">
              <a:lnSpc>
                <a:spcPct val="110000"/>
              </a:lnSpc>
              <a:spcBef>
                <a:spcPts val="200"/>
              </a:spcBef>
              <a:buFont typeface="Arial" pitchFamily="34" charset="0"/>
              <a:buChar char="•"/>
              <a:defRPr/>
            </a:pPr>
            <a:r>
              <a:rPr lang="en-GB" sz="1400" dirty="0">
                <a:cs typeface="Arial" pitchFamily="34" charset="0"/>
              </a:rPr>
              <a:t>Nathan Berg, PhD (U of Kansas) Economics and Security (currently in New Zealand)</a:t>
            </a:r>
          </a:p>
          <a:p>
            <a:pPr marL="285750" indent="-285750">
              <a:lnSpc>
                <a:spcPct val="110000"/>
              </a:lnSpc>
              <a:spcBef>
                <a:spcPts val="200"/>
              </a:spcBef>
              <a:buFont typeface="Arial" pitchFamily="34" charset="0"/>
              <a:buChar char="•"/>
              <a:defRPr/>
            </a:pPr>
            <a:r>
              <a:rPr lang="en-GB" sz="1400" dirty="0">
                <a:cs typeface="Arial" pitchFamily="34" charset="0"/>
              </a:rPr>
              <a:t>Jennifer Holmes, PhD (U of MN) Cyber Security Policy</a:t>
            </a:r>
          </a:p>
          <a:p>
            <a:pPr marL="285750" indent="-285750">
              <a:lnSpc>
                <a:spcPct val="110000"/>
              </a:lnSpc>
              <a:spcBef>
                <a:spcPts val="200"/>
              </a:spcBef>
              <a:buFont typeface="Arial" pitchFamily="34" charset="0"/>
              <a:buChar char="•"/>
              <a:defRPr/>
            </a:pPr>
            <a:r>
              <a:rPr lang="en-GB" sz="1400" dirty="0">
                <a:cs typeface="Arial" pitchFamily="34" charset="0"/>
              </a:rPr>
              <a:t>Patrick Brandt, PhD (Ohio State) Political Science </a:t>
            </a:r>
          </a:p>
          <a:p>
            <a:pPr marL="285750" indent="-285750">
              <a:lnSpc>
                <a:spcPct val="110000"/>
              </a:lnSpc>
              <a:spcBef>
                <a:spcPts val="200"/>
              </a:spcBef>
              <a:buFont typeface="Arial" pitchFamily="34" charset="0"/>
              <a:buChar char="•"/>
              <a:defRPr/>
            </a:pPr>
            <a:r>
              <a:rPr lang="en-GB" sz="1400" dirty="0">
                <a:cs typeface="Arial" pitchFamily="34" charset="0"/>
              </a:rPr>
              <a:t>Daniel </a:t>
            </a:r>
            <a:r>
              <a:rPr lang="en-GB" sz="1400" dirty="0" err="1">
                <a:cs typeface="Arial" pitchFamily="34" charset="0"/>
              </a:rPr>
              <a:t>Krawczyk</a:t>
            </a:r>
            <a:r>
              <a:rPr lang="en-GB" sz="1400" dirty="0">
                <a:cs typeface="Arial" pitchFamily="34" charset="0"/>
              </a:rPr>
              <a:t>, PhD (UCLA) Psychosocial Aspects of </a:t>
            </a:r>
            <a:r>
              <a:rPr lang="en-GB" sz="1400" dirty="0" smtClean="0">
                <a:cs typeface="Arial" pitchFamily="34" charset="0"/>
              </a:rPr>
              <a:t>Security</a:t>
            </a:r>
          </a:p>
          <a:p>
            <a:pPr marL="285750" indent="-285750">
              <a:lnSpc>
                <a:spcPct val="110000"/>
              </a:lnSpc>
              <a:spcBef>
                <a:spcPts val="200"/>
              </a:spcBef>
              <a:buFont typeface="Arial" pitchFamily="34" charset="0"/>
              <a:buChar char="•"/>
              <a:defRPr/>
            </a:pPr>
            <a:r>
              <a:rPr lang="en-GB" sz="1400" dirty="0">
                <a:cs typeface="Arial" pitchFamily="34" charset="0"/>
              </a:rPr>
              <a:t>J.V. </a:t>
            </a:r>
            <a:r>
              <a:rPr lang="en-GB" sz="1400" dirty="0" err="1">
                <a:cs typeface="Arial" pitchFamily="34" charset="0"/>
              </a:rPr>
              <a:t>Rajendran</a:t>
            </a:r>
            <a:r>
              <a:rPr lang="en-GB" sz="1400" dirty="0">
                <a:cs typeface="Arial" pitchFamily="34" charset="0"/>
              </a:rPr>
              <a:t>, PhD (NYU) Hardware Security (Adjunct; currently at Texas A&amp;M</a:t>
            </a:r>
            <a:r>
              <a:rPr lang="en-GB" sz="1400" dirty="0" smtClean="0">
                <a:cs typeface="Arial" pitchFamily="34" charset="0"/>
              </a:rPr>
              <a:t>)</a:t>
            </a:r>
            <a:endParaRPr lang="en-GB" sz="1400" dirty="0">
              <a:cs typeface="Arial" pitchFamily="34" charset="0"/>
            </a:endParaRPr>
          </a:p>
        </p:txBody>
      </p:sp>
    </p:spTree>
    <p:extLst>
      <p:ext uri="{BB962C8B-B14F-4D97-AF65-F5344CB8AC3E}">
        <p14:creationId xmlns:p14="http://schemas.microsoft.com/office/powerpoint/2010/main" val="212091507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6">
            <a:extLst>
              <a:ext uri="{FF2B5EF4-FFF2-40B4-BE49-F238E27FC236}"/>
            </a:extLst>
          </p:cNvPr>
          <p:cNvSpPr txBox="1">
            <a:spLocks noChangeArrowheads="1"/>
          </p:cNvSpPr>
          <p:nvPr/>
        </p:nvSpPr>
        <p:spPr bwMode="auto">
          <a:xfrm>
            <a:off x="1981200" y="228600"/>
            <a:ext cx="8229600" cy="1143000"/>
          </a:xfrm>
          <a:prstGeom prst="rect">
            <a:avLst/>
          </a:prstGeom>
          <a:noFill/>
          <a:ln w="9525">
            <a:noFill/>
            <a:miter lim="800000"/>
            <a:headEnd/>
            <a:tailEnd/>
          </a:ln>
        </p:spPr>
        <p:txBody>
          <a:bodyPr anchor="ctr"/>
          <a:lstStyle/>
          <a:p>
            <a:pPr algn="ctr" eaLnBrk="1" hangingPunct="1">
              <a:defRPr/>
            </a:pPr>
            <a:endParaRPr lang="en-US" sz="2000" dirty="0">
              <a:latin typeface="+mj-lt"/>
              <a:ea typeface="+mj-ea"/>
              <a:cs typeface="+mj-cs"/>
            </a:endParaRPr>
          </a:p>
        </p:txBody>
      </p:sp>
      <p:sp>
        <p:nvSpPr>
          <p:cNvPr id="8195" name="Rectangle 2"/>
          <p:cNvSpPr>
            <a:spLocks noGrp="1"/>
          </p:cNvSpPr>
          <p:nvPr>
            <p:ph type="title"/>
          </p:nvPr>
        </p:nvSpPr>
        <p:spPr/>
        <p:txBody>
          <a:bodyPr/>
          <a:lstStyle/>
          <a:p>
            <a:r>
              <a:rPr lang="en-US" altLang="en-US" sz="4000" b="1"/>
              <a:t>Research Thrusts</a:t>
            </a:r>
          </a:p>
        </p:txBody>
      </p:sp>
      <p:sp>
        <p:nvSpPr>
          <p:cNvPr id="2" name="Content Placeholder 1"/>
          <p:cNvSpPr>
            <a:spLocks noGrp="1"/>
          </p:cNvSpPr>
          <p:nvPr>
            <p:ph idx="1"/>
          </p:nvPr>
        </p:nvSpPr>
        <p:spPr/>
        <p:txBody>
          <a:bodyPr/>
          <a:lstStyle/>
          <a:p>
            <a:r>
              <a:rPr lang="en-US" altLang="en-US" dirty="0">
                <a:latin typeface="+mn-lt"/>
                <a:ea typeface="Arial" charset="0"/>
                <a:cs typeface="Arial" charset="0"/>
              </a:rPr>
              <a:t>Active Malware Defense / Cyber Deception</a:t>
            </a:r>
          </a:p>
          <a:p>
            <a:r>
              <a:rPr lang="en-US" altLang="en-US" dirty="0">
                <a:latin typeface="+mn-lt"/>
                <a:ea typeface="Arial" charset="0"/>
                <a:cs typeface="Arial" charset="0"/>
              </a:rPr>
              <a:t>Data Security and Privacy</a:t>
            </a:r>
          </a:p>
          <a:p>
            <a:r>
              <a:rPr lang="en-US" altLang="en-US" dirty="0">
                <a:latin typeface="+mn-lt"/>
              </a:rPr>
              <a:t>Secure Cloud Computing</a:t>
            </a:r>
          </a:p>
          <a:p>
            <a:r>
              <a:rPr lang="en-US" altLang="en-US" dirty="0">
                <a:latin typeface="+mn-lt"/>
                <a:ea typeface="Arial" charset="0"/>
                <a:cs typeface="Arial" charset="0"/>
              </a:rPr>
              <a:t>Cyber Physical Systems/</a:t>
            </a:r>
            <a:r>
              <a:rPr lang="en-US" altLang="en-US" dirty="0" err="1">
                <a:latin typeface="+mn-lt"/>
                <a:ea typeface="Arial" charset="0"/>
                <a:cs typeface="Arial" charset="0"/>
              </a:rPr>
              <a:t>IoT</a:t>
            </a:r>
            <a:r>
              <a:rPr lang="en-US" altLang="en-US" dirty="0">
                <a:latin typeface="+mn-lt"/>
                <a:ea typeface="Arial" charset="0"/>
                <a:cs typeface="Arial" charset="0"/>
              </a:rPr>
              <a:t> Security</a:t>
            </a:r>
          </a:p>
          <a:p>
            <a:r>
              <a:rPr lang="en-US" altLang="en-US" dirty="0">
                <a:latin typeface="+mn-lt"/>
                <a:ea typeface="Arial" charset="0"/>
                <a:cs typeface="Arial" charset="0"/>
              </a:rPr>
              <a:t>Hardware Security</a:t>
            </a:r>
          </a:p>
          <a:p>
            <a:r>
              <a:rPr lang="en-US" altLang="en-US" dirty="0">
                <a:latin typeface="+mn-lt"/>
                <a:ea typeface="Arial" charset="0"/>
                <a:cs typeface="Arial" charset="0"/>
              </a:rPr>
              <a:t>Data Analytics/ML  for Cyber Security</a:t>
            </a:r>
          </a:p>
          <a:p>
            <a:r>
              <a:rPr lang="en-US" altLang="en-US" dirty="0">
                <a:latin typeface="+mn-lt"/>
                <a:ea typeface="Arial" charset="0"/>
                <a:cs typeface="Arial" charset="0"/>
              </a:rPr>
              <a:t>Network Security/Cryptography</a:t>
            </a:r>
          </a:p>
          <a:p>
            <a:endParaRPr lang="en-US" dirty="0">
              <a:latin typeface="+mn-lt"/>
            </a:endParaRPr>
          </a:p>
        </p:txBody>
      </p:sp>
    </p:spTree>
    <p:extLst>
      <p:ext uri="{BB962C8B-B14F-4D97-AF65-F5344CB8AC3E}">
        <p14:creationId xmlns:p14="http://schemas.microsoft.com/office/powerpoint/2010/main" val="881293309"/>
      </p:ext>
    </p:extLst>
  </p:cSld>
  <p:clrMapOvr>
    <a:masterClrMapping/>
  </p:clrMapOvr>
  <p:transition spd="slow" advClick="0"/>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3434"/>
            <a:ext cx="10515600" cy="1325563"/>
          </a:xfrm>
        </p:spPr>
        <p:txBody>
          <a:bodyPr/>
          <a:lstStyle/>
          <a:p>
            <a:r>
              <a:rPr lang="en-US" dirty="0" smtClean="0"/>
              <a:t>Congratulations Again to All Finalists!</a:t>
            </a:r>
            <a:endParaRPr lang="en-US" dirty="0"/>
          </a:p>
        </p:txBody>
      </p:sp>
      <p:sp>
        <p:nvSpPr>
          <p:cNvPr id="3" name="Content Placeholder 2"/>
          <p:cNvSpPr>
            <a:spLocks noGrp="1"/>
          </p:cNvSpPr>
          <p:nvPr>
            <p:ph idx="1"/>
          </p:nvPr>
        </p:nvSpPr>
        <p:spPr>
          <a:xfrm>
            <a:off x="838200" y="1528997"/>
            <a:ext cx="10515600" cy="4961744"/>
          </a:xfrm>
        </p:spPr>
        <p:txBody>
          <a:bodyPr>
            <a:normAutofit/>
          </a:bodyPr>
          <a:lstStyle/>
          <a:p>
            <a:r>
              <a:rPr lang="en-US" sz="3600" dirty="0" smtClean="0"/>
              <a:t>This is </a:t>
            </a:r>
            <a:r>
              <a:rPr lang="en-US" sz="3600" dirty="0" smtClean="0"/>
              <a:t>a remarkable accomplishment! </a:t>
            </a:r>
            <a:r>
              <a:rPr lang="en-US" sz="3600" dirty="0" smtClean="0"/>
              <a:t>	</a:t>
            </a:r>
          </a:p>
          <a:p>
            <a:pPr marL="282575" lvl="1" indent="0">
              <a:buNone/>
            </a:pPr>
            <a:r>
              <a:rPr lang="en-US" sz="3600" b="1" dirty="0" smtClean="0">
                <a:solidFill>
                  <a:srgbClr val="521A93"/>
                </a:solidFill>
              </a:rPr>
              <a:t>1.3%</a:t>
            </a:r>
            <a:r>
              <a:rPr lang="en-US" sz="3600" dirty="0" smtClean="0">
                <a:solidFill>
                  <a:srgbClr val="521A93"/>
                </a:solidFill>
              </a:rPr>
              <a:t> </a:t>
            </a:r>
            <a:r>
              <a:rPr lang="en-US" sz="3600" dirty="0" smtClean="0">
                <a:solidFill>
                  <a:srgbClr val="521A93"/>
                </a:solidFill>
              </a:rPr>
              <a:t>of submitted papers</a:t>
            </a:r>
          </a:p>
          <a:p>
            <a:pPr marL="282575" lvl="1" indent="0">
              <a:buNone/>
            </a:pPr>
            <a:r>
              <a:rPr lang="en-US" sz="3600" dirty="0">
                <a:solidFill>
                  <a:srgbClr val="521A93"/>
                </a:solidFill>
              </a:rPr>
              <a:t>7.3% of accepted papers</a:t>
            </a:r>
          </a:p>
          <a:p>
            <a:pPr lvl="1"/>
            <a:endParaRPr lang="en-US" sz="3200" dirty="0" smtClean="0">
              <a:solidFill>
                <a:srgbClr val="521A93"/>
              </a:solidFill>
            </a:endParaRPr>
          </a:p>
          <a:p>
            <a:pPr lvl="2"/>
            <a:endParaRPr lang="en-US" sz="2800" dirty="0" smtClean="0"/>
          </a:p>
          <a:p>
            <a:pPr lvl="2"/>
            <a:endParaRPr lang="en-US" sz="2800" dirty="0" smtClean="0"/>
          </a:p>
          <a:p>
            <a:endParaRPr lang="en-US" sz="3600" dirty="0"/>
          </a:p>
        </p:txBody>
      </p:sp>
    </p:spTree>
    <p:extLst>
      <p:ext uri="{BB962C8B-B14F-4D97-AF65-F5344CB8AC3E}">
        <p14:creationId xmlns:p14="http://schemas.microsoft.com/office/powerpoint/2010/main" val="2046814338"/>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6">
            <a:extLst>
              <a:ext uri="{FF2B5EF4-FFF2-40B4-BE49-F238E27FC236}"/>
            </a:extLst>
          </p:cNvPr>
          <p:cNvSpPr txBox="1">
            <a:spLocks noChangeArrowheads="1"/>
          </p:cNvSpPr>
          <p:nvPr/>
        </p:nvSpPr>
        <p:spPr bwMode="auto">
          <a:xfrm>
            <a:off x="1981200" y="228600"/>
            <a:ext cx="8229600" cy="1143000"/>
          </a:xfrm>
          <a:prstGeom prst="rect">
            <a:avLst/>
          </a:prstGeom>
          <a:noFill/>
          <a:ln w="9525">
            <a:noFill/>
            <a:miter lim="800000"/>
            <a:headEnd/>
            <a:tailEnd/>
          </a:ln>
        </p:spPr>
        <p:txBody>
          <a:bodyPr anchor="ctr"/>
          <a:lstStyle/>
          <a:p>
            <a:pPr algn="ctr" eaLnBrk="1" hangingPunct="1">
              <a:defRPr/>
            </a:pPr>
            <a:endParaRPr lang="en-US" sz="2000" dirty="0">
              <a:latin typeface="+mj-lt"/>
              <a:ea typeface="+mj-ea"/>
              <a:cs typeface="+mj-cs"/>
            </a:endParaRPr>
          </a:p>
        </p:txBody>
      </p:sp>
      <p:sp>
        <p:nvSpPr>
          <p:cNvPr id="10243" name="Rectangle 2"/>
          <p:cNvSpPr>
            <a:spLocks noGrp="1"/>
          </p:cNvSpPr>
          <p:nvPr>
            <p:ph type="title"/>
          </p:nvPr>
        </p:nvSpPr>
        <p:spPr/>
        <p:txBody>
          <a:bodyPr/>
          <a:lstStyle/>
          <a:p>
            <a:r>
              <a:rPr lang="en-US" altLang="en-US" sz="4000" b="1"/>
              <a:t>Cyber Security Education</a:t>
            </a:r>
          </a:p>
        </p:txBody>
      </p:sp>
      <p:sp>
        <p:nvSpPr>
          <p:cNvPr id="2" name="Content Placeholder 1"/>
          <p:cNvSpPr>
            <a:spLocks noGrp="1"/>
          </p:cNvSpPr>
          <p:nvPr>
            <p:ph idx="1"/>
          </p:nvPr>
        </p:nvSpPr>
        <p:spPr/>
        <p:txBody>
          <a:bodyPr/>
          <a:lstStyle/>
          <a:p>
            <a:pPr marL="457200" indent="-457200">
              <a:spcBef>
                <a:spcPts val="1200"/>
              </a:spcBef>
              <a:buFont typeface="Arial" charset="0"/>
              <a:buChar char="•"/>
            </a:pPr>
            <a:r>
              <a:rPr lang="en-US" altLang="en-US" dirty="0">
                <a:latin typeface="+mn-lt"/>
                <a:ea typeface="Arial" charset="0"/>
                <a:cs typeface="Arial" charset="0"/>
              </a:rPr>
              <a:t>Variety of degrees and certificates in Cyber Security as well as in Cyber Operations</a:t>
            </a:r>
          </a:p>
          <a:p>
            <a:pPr marL="457200" indent="-457200">
              <a:spcBef>
                <a:spcPts val="1200"/>
              </a:spcBef>
              <a:buFont typeface="Arial" charset="0"/>
              <a:buChar char="•"/>
            </a:pPr>
            <a:r>
              <a:rPr lang="en-US" altLang="en-US" dirty="0">
                <a:latin typeface="+mn-lt"/>
                <a:ea typeface="Arial" charset="0"/>
                <a:cs typeface="Arial" charset="0"/>
              </a:rPr>
              <a:t>NSF Scholarship for Service </a:t>
            </a:r>
          </a:p>
          <a:p>
            <a:pPr marL="457200" indent="-457200">
              <a:spcBef>
                <a:spcPts val="1200"/>
              </a:spcBef>
              <a:buFont typeface="Arial" charset="0"/>
              <a:buChar char="•"/>
            </a:pPr>
            <a:r>
              <a:rPr lang="en-US" altLang="en-US" dirty="0">
                <a:latin typeface="+mn-lt"/>
              </a:rPr>
              <a:t>Conferences and Workshops to motivate and promote Women in Cyber Security, Data Science and Cloud Computing</a:t>
            </a:r>
            <a:endParaRPr lang="en-US" altLang="en-US" dirty="0">
              <a:latin typeface="+mn-lt"/>
              <a:ea typeface="Arial" charset="0"/>
              <a:cs typeface="Arial" charset="0"/>
            </a:endParaRPr>
          </a:p>
          <a:p>
            <a:pPr marL="457200" indent="-457200">
              <a:spcBef>
                <a:spcPts val="1200"/>
              </a:spcBef>
              <a:buFont typeface="Arial" charset="0"/>
              <a:buChar char="•"/>
            </a:pPr>
            <a:endParaRPr lang="en-US" altLang="en-US" dirty="0">
              <a:latin typeface="+mn-lt"/>
              <a:ea typeface="Arial" charset="0"/>
              <a:cs typeface="Arial" charset="0"/>
            </a:endParaRPr>
          </a:p>
          <a:p>
            <a:pPr marL="457200" indent="-457200">
              <a:buFont typeface="Arial" charset="0"/>
              <a:buChar char="•"/>
            </a:pPr>
            <a:endParaRPr lang="en-US" dirty="0">
              <a:latin typeface="+mn-lt"/>
            </a:endParaRPr>
          </a:p>
        </p:txBody>
      </p:sp>
    </p:spTree>
    <p:extLst>
      <p:ext uri="{BB962C8B-B14F-4D97-AF65-F5344CB8AC3E}">
        <p14:creationId xmlns:p14="http://schemas.microsoft.com/office/powerpoint/2010/main" val="1226711257"/>
      </p:ext>
    </p:extLst>
  </p:cSld>
  <p:clrMapOvr>
    <a:masterClrMapping/>
  </p:clrMapOvr>
  <p:transition spd="slow" advClick="0"/>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6">
            <a:extLst>
              <a:ext uri="{FF2B5EF4-FFF2-40B4-BE49-F238E27FC236}"/>
            </a:extLst>
          </p:cNvPr>
          <p:cNvSpPr txBox="1">
            <a:spLocks noChangeArrowheads="1"/>
          </p:cNvSpPr>
          <p:nvPr/>
        </p:nvSpPr>
        <p:spPr bwMode="auto">
          <a:xfrm>
            <a:off x="1981200" y="228600"/>
            <a:ext cx="8229600" cy="1143000"/>
          </a:xfrm>
          <a:prstGeom prst="rect">
            <a:avLst/>
          </a:prstGeom>
          <a:noFill/>
          <a:ln w="9525">
            <a:noFill/>
            <a:miter lim="800000"/>
            <a:headEnd/>
            <a:tailEnd/>
          </a:ln>
        </p:spPr>
        <p:txBody>
          <a:bodyPr anchor="ctr"/>
          <a:lstStyle/>
          <a:p>
            <a:pPr algn="ctr" eaLnBrk="1" hangingPunct="1">
              <a:defRPr/>
            </a:pPr>
            <a:endParaRPr lang="en-US" sz="2000" dirty="0">
              <a:latin typeface="+mj-lt"/>
              <a:ea typeface="+mj-ea"/>
              <a:cs typeface="+mj-cs"/>
            </a:endParaRPr>
          </a:p>
        </p:txBody>
      </p:sp>
      <p:sp>
        <p:nvSpPr>
          <p:cNvPr id="12291" name="Rectangle 2"/>
          <p:cNvSpPr>
            <a:spLocks noGrp="1"/>
          </p:cNvSpPr>
          <p:nvPr>
            <p:ph type="title"/>
          </p:nvPr>
        </p:nvSpPr>
        <p:spPr/>
        <p:txBody>
          <a:bodyPr/>
          <a:lstStyle/>
          <a:p>
            <a:r>
              <a:rPr lang="en-US" altLang="en-US" b="1"/>
              <a:t>We Are Hiring</a:t>
            </a:r>
          </a:p>
        </p:txBody>
      </p:sp>
      <p:sp>
        <p:nvSpPr>
          <p:cNvPr id="2" name="Content Placeholder 1"/>
          <p:cNvSpPr>
            <a:spLocks noGrp="1"/>
          </p:cNvSpPr>
          <p:nvPr>
            <p:ph idx="1"/>
          </p:nvPr>
        </p:nvSpPr>
        <p:spPr/>
        <p:txBody>
          <a:bodyPr/>
          <a:lstStyle/>
          <a:p>
            <a:pPr marL="457200" indent="-457200">
              <a:spcBef>
                <a:spcPts val="1200"/>
              </a:spcBef>
              <a:buFont typeface="Arial" charset="0"/>
              <a:buChar char="•"/>
            </a:pPr>
            <a:r>
              <a:rPr lang="en-US" altLang="en-US" dirty="0"/>
              <a:t>Outstanding candidates in all areas of Cyber Security</a:t>
            </a:r>
          </a:p>
          <a:p>
            <a:pPr marL="457200" indent="-457200">
              <a:spcBef>
                <a:spcPts val="1200"/>
              </a:spcBef>
              <a:buFont typeface="Arial" charset="0"/>
              <a:buChar char="•"/>
            </a:pPr>
            <a:r>
              <a:rPr lang="en-US" altLang="en-US" dirty="0"/>
              <a:t>Planning to announce a search for Executive Director after Fall 2018</a:t>
            </a:r>
          </a:p>
          <a:p>
            <a:pPr marL="457200" indent="-457200">
              <a:spcBef>
                <a:spcPts val="1200"/>
              </a:spcBef>
              <a:buFont typeface="Arial" charset="0"/>
              <a:buChar char="•"/>
            </a:pPr>
            <a:r>
              <a:rPr lang="en-US" altLang="en-US" dirty="0"/>
              <a:t>Very Supportive Administration </a:t>
            </a:r>
          </a:p>
        </p:txBody>
      </p:sp>
    </p:spTree>
    <p:extLst>
      <p:ext uri="{BB962C8B-B14F-4D97-AF65-F5344CB8AC3E}">
        <p14:creationId xmlns:p14="http://schemas.microsoft.com/office/powerpoint/2010/main" val="936524398"/>
      </p:ext>
    </p:extLst>
  </p:cSld>
  <p:clrMapOvr>
    <a:masterClrMapping/>
  </p:clrMapOvr>
  <p:transition spd="slow" advClick="0"/>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6">
            <a:extLst>
              <a:ext uri="{FF2B5EF4-FFF2-40B4-BE49-F238E27FC236}"/>
            </a:extLst>
          </p:cNvPr>
          <p:cNvSpPr txBox="1">
            <a:spLocks noChangeArrowheads="1"/>
          </p:cNvSpPr>
          <p:nvPr/>
        </p:nvSpPr>
        <p:spPr bwMode="auto">
          <a:xfrm>
            <a:off x="1981200" y="228600"/>
            <a:ext cx="8229600" cy="1143000"/>
          </a:xfrm>
          <a:prstGeom prst="rect">
            <a:avLst/>
          </a:prstGeom>
          <a:noFill/>
          <a:ln w="9525">
            <a:noFill/>
            <a:miter lim="800000"/>
            <a:headEnd/>
            <a:tailEnd/>
          </a:ln>
        </p:spPr>
        <p:txBody>
          <a:bodyPr anchor="ctr"/>
          <a:lstStyle/>
          <a:p>
            <a:pPr algn="ctr" eaLnBrk="1" hangingPunct="1">
              <a:defRPr/>
            </a:pPr>
            <a:endParaRPr lang="en-US" sz="2000" dirty="0">
              <a:latin typeface="+mj-lt"/>
              <a:ea typeface="+mj-ea"/>
              <a:cs typeface="+mj-cs"/>
            </a:endParaRPr>
          </a:p>
        </p:txBody>
      </p:sp>
      <p:sp>
        <p:nvSpPr>
          <p:cNvPr id="14339" name="Rectangle 2"/>
          <p:cNvSpPr>
            <a:spLocks noGrp="1"/>
          </p:cNvSpPr>
          <p:nvPr>
            <p:ph type="title"/>
          </p:nvPr>
        </p:nvSpPr>
        <p:spPr/>
        <p:txBody>
          <a:bodyPr>
            <a:normAutofit/>
          </a:bodyPr>
          <a:lstStyle/>
          <a:p>
            <a:r>
              <a:rPr lang="en-US" altLang="en-US" b="1" dirty="0">
                <a:ea typeface="Arial" charset="0"/>
                <a:cs typeface="Arial" charset="0"/>
              </a:rPr>
              <a:t>Contact</a:t>
            </a:r>
          </a:p>
        </p:txBody>
      </p:sp>
      <p:sp>
        <p:nvSpPr>
          <p:cNvPr id="2" name="Content Placeholder 1"/>
          <p:cNvSpPr>
            <a:spLocks noGrp="1"/>
          </p:cNvSpPr>
          <p:nvPr>
            <p:ph idx="1"/>
          </p:nvPr>
        </p:nvSpPr>
        <p:spPr/>
        <p:txBody>
          <a:bodyPr>
            <a:normAutofit/>
          </a:bodyPr>
          <a:lstStyle/>
          <a:p>
            <a:pPr>
              <a:spcBef>
                <a:spcPts val="1800"/>
              </a:spcBef>
              <a:defRPr/>
            </a:pPr>
            <a:r>
              <a:rPr lang="en-US" altLang="en-US" dirty="0">
                <a:latin typeface="+mn-lt"/>
                <a:cs typeface="Arial" charset="0"/>
              </a:rPr>
              <a:t>Ms. </a:t>
            </a:r>
            <a:r>
              <a:rPr lang="en-US" altLang="en-US" b="1" dirty="0">
                <a:latin typeface="+mn-lt"/>
                <a:cs typeface="Arial" charset="0"/>
              </a:rPr>
              <a:t>Rhonda Walls</a:t>
            </a:r>
            <a:r>
              <a:rPr lang="en-US" altLang="en-US" dirty="0">
                <a:latin typeface="+mn-lt"/>
                <a:cs typeface="Arial" charset="0"/>
              </a:rPr>
              <a:t>, Project Coordinator </a:t>
            </a:r>
            <a:r>
              <a:rPr lang="en-US" altLang="en-US" dirty="0">
                <a:latin typeface="+mn-lt"/>
                <a:cs typeface="Arial" charset="0"/>
                <a:hlinkClick r:id="rId3"/>
              </a:rPr>
              <a:t>rhonda.walls@utdallas.edu</a:t>
            </a:r>
            <a:r>
              <a:rPr lang="en-US" altLang="en-US" dirty="0">
                <a:latin typeface="+mn-lt"/>
                <a:cs typeface="Arial" charset="0"/>
              </a:rPr>
              <a:t>, (972) 883-2731</a:t>
            </a:r>
          </a:p>
          <a:p>
            <a:pPr>
              <a:spcBef>
                <a:spcPts val="1800"/>
              </a:spcBef>
              <a:defRPr/>
            </a:pPr>
            <a:r>
              <a:rPr lang="en-US" altLang="en-US" dirty="0">
                <a:latin typeface="+mn-lt"/>
                <a:cs typeface="Arial" charset="0"/>
              </a:rPr>
              <a:t>Dr. </a:t>
            </a:r>
            <a:r>
              <a:rPr lang="en-US" altLang="en-US" b="1" dirty="0" err="1">
                <a:latin typeface="+mn-lt"/>
                <a:cs typeface="Arial" charset="0"/>
              </a:rPr>
              <a:t>Bhavani</a:t>
            </a:r>
            <a:r>
              <a:rPr lang="en-US" altLang="en-US" b="1" dirty="0">
                <a:latin typeface="+mn-lt"/>
                <a:cs typeface="Arial" charset="0"/>
              </a:rPr>
              <a:t> </a:t>
            </a:r>
            <a:r>
              <a:rPr lang="en-US" altLang="en-US" b="1" dirty="0" err="1">
                <a:latin typeface="+mn-lt"/>
                <a:cs typeface="Arial" charset="0"/>
              </a:rPr>
              <a:t>Thuraisingham</a:t>
            </a:r>
            <a:r>
              <a:rPr lang="en-US" altLang="en-US" dirty="0">
                <a:latin typeface="+mn-lt"/>
                <a:cs typeface="Arial" charset="0"/>
              </a:rPr>
              <a:t>, Founding Executive Director </a:t>
            </a:r>
            <a:r>
              <a:rPr lang="en-US" altLang="en-US" dirty="0">
                <a:latin typeface="+mn-lt"/>
                <a:cs typeface="Arial" charset="0"/>
                <a:hlinkClick r:id="rId4"/>
              </a:rPr>
              <a:t>bhavani.thuraisingham@utdallas.edu</a:t>
            </a:r>
            <a:r>
              <a:rPr lang="en-US" altLang="en-US" dirty="0">
                <a:latin typeface="+mn-lt"/>
                <a:cs typeface="Arial" charset="0"/>
              </a:rPr>
              <a:t>, (972) 883-4738</a:t>
            </a:r>
          </a:p>
          <a:p>
            <a:pPr>
              <a:spcBef>
                <a:spcPts val="1800"/>
              </a:spcBef>
              <a:defRPr/>
            </a:pPr>
            <a:r>
              <a:rPr lang="en-US" altLang="en-US" dirty="0">
                <a:latin typeface="+mn-lt"/>
                <a:cs typeface="Arial" charset="0"/>
              </a:rPr>
              <a:t>Follow us </a:t>
            </a:r>
            <a:r>
              <a:rPr lang="en-US" altLang="en-US" b="1" dirty="0">
                <a:latin typeface="+mn-lt"/>
                <a:cs typeface="Arial" charset="0"/>
              </a:rPr>
              <a:t>@</a:t>
            </a:r>
            <a:r>
              <a:rPr lang="en-US" altLang="en-US" b="1" dirty="0" err="1" smtClean="0">
                <a:latin typeface="+mn-lt"/>
                <a:cs typeface="Arial" charset="0"/>
              </a:rPr>
              <a:t>CyberUTD</a:t>
            </a:r>
            <a:endParaRPr lang="en-US" altLang="en-US" b="1" dirty="0">
              <a:latin typeface="+mn-lt"/>
              <a:cs typeface="Arial" charset="0"/>
            </a:endParaRPr>
          </a:p>
        </p:txBody>
      </p:sp>
    </p:spTree>
    <p:extLst>
      <p:ext uri="{BB962C8B-B14F-4D97-AF65-F5344CB8AC3E}">
        <p14:creationId xmlns:p14="http://schemas.microsoft.com/office/powerpoint/2010/main" val="183616359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8619"/>
          <a:stretch/>
        </p:blipFill>
        <p:spPr>
          <a:xfrm>
            <a:off x="0" y="26240"/>
            <a:ext cx="12192000" cy="6809085"/>
          </a:xfrm>
          <a:prstGeom prst="rect">
            <a:avLst/>
          </a:prstGeom>
        </p:spPr>
      </p:pic>
      <p:sp>
        <p:nvSpPr>
          <p:cNvPr id="2" name="Title 1"/>
          <p:cNvSpPr>
            <a:spLocks noGrp="1"/>
          </p:cNvSpPr>
          <p:nvPr>
            <p:ph type="ctrTitle"/>
          </p:nvPr>
        </p:nvSpPr>
        <p:spPr>
          <a:xfrm>
            <a:off x="114546" y="1426576"/>
            <a:ext cx="11762492" cy="2002425"/>
          </a:xfrm>
          <a:solidFill>
            <a:srgbClr val="000000">
              <a:alpha val="81000"/>
            </a:srgbClr>
          </a:solidFill>
        </p:spPr>
        <p:txBody>
          <a:bodyPr>
            <a:noAutofit/>
          </a:bodyPr>
          <a:lstStyle/>
          <a:p>
            <a:pPr algn="ctr"/>
            <a:r>
              <a:rPr lang="en-US" sz="6600" b="0" dirty="0" smtClean="0"/>
              <a:t>Congratulations!</a:t>
            </a:r>
            <a:endParaRPr lang="en-US" sz="6600" b="0" dirty="0"/>
          </a:p>
        </p:txBody>
      </p:sp>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pic>
        <p:nvPicPr>
          <p:cNvPr id="5" name="Picture 4"/>
          <p:cNvPicPr>
            <a:picLocks noChangeAspect="1"/>
          </p:cNvPicPr>
          <p:nvPr/>
        </p:nvPicPr>
        <p:blipFill>
          <a:blip r:embed="rId4"/>
          <a:stretch>
            <a:fillRect/>
          </a:stretch>
        </p:blipFill>
        <p:spPr>
          <a:xfrm>
            <a:off x="4419601" y="3429001"/>
            <a:ext cx="3163891" cy="3163891"/>
          </a:xfrm>
          <a:prstGeom prst="rect">
            <a:avLst/>
          </a:prstGeom>
        </p:spPr>
      </p:pic>
    </p:spTree>
    <p:extLst>
      <p:ext uri="{BB962C8B-B14F-4D97-AF65-F5344CB8AC3E}">
        <p14:creationId xmlns:p14="http://schemas.microsoft.com/office/powerpoint/2010/main" val="935928918"/>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3148" y="1980982"/>
            <a:ext cx="10515600" cy="1325563"/>
          </a:xfrm>
        </p:spPr>
        <p:txBody>
          <a:bodyPr/>
          <a:lstStyle/>
          <a:p>
            <a:r>
              <a:rPr lang="en-US" dirty="0" smtClean="0"/>
              <a:t>Now for the awards!</a:t>
            </a:r>
            <a:br>
              <a:rPr lang="en-US" dirty="0" smtClean="0"/>
            </a:br>
            <a:r>
              <a:rPr lang="en-US" dirty="0" smtClean="0"/>
              <a:t>(by type, in order by paper number)</a:t>
            </a:r>
            <a:endParaRPr lang="en-US" dirty="0"/>
          </a:p>
        </p:txBody>
      </p:sp>
    </p:spTree>
    <p:extLst>
      <p:ext uri="{BB962C8B-B14F-4D97-AF65-F5344CB8AC3E}">
        <p14:creationId xmlns:p14="http://schemas.microsoft.com/office/powerpoint/2010/main" val="13061667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8619"/>
          <a:stretch/>
        </p:blipFill>
        <p:spPr>
          <a:xfrm>
            <a:off x="0" y="26240"/>
            <a:ext cx="12192000" cy="6809085"/>
          </a:xfrm>
          <a:prstGeom prst="rect">
            <a:avLst/>
          </a:prstGeom>
        </p:spPr>
      </p:pic>
      <p:sp>
        <p:nvSpPr>
          <p:cNvPr id="2" name="Title 1"/>
          <p:cNvSpPr>
            <a:spLocks noGrp="1"/>
          </p:cNvSpPr>
          <p:nvPr>
            <p:ph type="ctrTitle"/>
          </p:nvPr>
        </p:nvSpPr>
        <p:spPr>
          <a:xfrm>
            <a:off x="0" y="1727200"/>
            <a:ext cx="12084623" cy="2520949"/>
          </a:xfrm>
          <a:solidFill>
            <a:srgbClr val="000000">
              <a:alpha val="81000"/>
            </a:srgbClr>
          </a:solidFill>
        </p:spPr>
        <p:txBody>
          <a:bodyPr>
            <a:noAutofit/>
          </a:bodyPr>
          <a:lstStyle/>
          <a:p>
            <a:pPr algn="ctr"/>
            <a:r>
              <a:rPr lang="en-US" sz="5000" b="0" dirty="0" smtClean="0"/>
              <a:t>ACM CCS 2017</a:t>
            </a:r>
            <a:br>
              <a:rPr lang="en-US" sz="5000" b="0" dirty="0" smtClean="0"/>
            </a:br>
            <a:r>
              <a:rPr lang="en-US" sz="5000" b="0" dirty="0" smtClean="0"/>
              <a:t>Real-World Impact </a:t>
            </a:r>
            <a:r>
              <a:rPr lang="en-US" sz="5000" b="0" dirty="0" smtClean="0"/>
              <a:t>Awards (2)</a:t>
            </a:r>
            <a:r>
              <a:rPr lang="en-US" sz="5000" b="0" dirty="0" smtClean="0"/>
              <a:t/>
            </a:r>
            <a:br>
              <a:rPr lang="en-US" sz="5000" b="0" dirty="0" smtClean="0"/>
            </a:br>
            <a:r>
              <a:rPr lang="en-US" sz="2800" i="1" dirty="0" smtClean="0"/>
              <a:t>To recognize papers with </a:t>
            </a:r>
            <a:r>
              <a:rPr lang="en-US" sz="2800" i="1" dirty="0" smtClean="0"/>
              <a:t>substantial </a:t>
            </a:r>
            <a:r>
              <a:rPr lang="en-US" altLang="zh-CN" sz="2800" i="1" dirty="0" smtClean="0"/>
              <a:t>immediate impact</a:t>
            </a:r>
            <a:endParaRPr lang="en-US" sz="2800" i="1" dirty="0"/>
          </a:p>
        </p:txBody>
      </p:sp>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Tree>
    <p:extLst>
      <p:ext uri="{BB962C8B-B14F-4D97-AF65-F5344CB8AC3E}">
        <p14:creationId xmlns:p14="http://schemas.microsoft.com/office/powerpoint/2010/main" val="76914611"/>
      </p:ext>
    </p:extLst>
  </p:cSld>
  <p:clrMapOvr>
    <a:masterClrMapping/>
  </p:clrMapOvr>
  <mc:AlternateContent xmlns:mc="http://schemas.openxmlformats.org/markup-compatibility/2006">
    <mc:Choice xmlns:p14="http://schemas.microsoft.com/office/powerpoint/2010/main" Requires="p14">
      <p:transition p14:dur="0" advClick="0" advTm="10000"/>
    </mc:Choice>
    <mc:Fallback>
      <p:transition advClick="0" advTm="10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
        <p:nvSpPr>
          <p:cNvPr id="8" name="Title 1"/>
          <p:cNvSpPr txBox="1">
            <a:spLocks/>
          </p:cNvSpPr>
          <p:nvPr/>
        </p:nvSpPr>
        <p:spPr>
          <a:xfrm>
            <a:off x="0" y="1490871"/>
            <a:ext cx="12192000" cy="2509629"/>
          </a:xfrm>
          <a:prstGeom prst="rect">
            <a:avLst/>
          </a:prstGeom>
          <a:no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i="1" dirty="0">
                <a:solidFill>
                  <a:schemeClr val="tx1"/>
                </a:solidFill>
              </a:rPr>
              <a:t>The Return of </a:t>
            </a:r>
            <a:r>
              <a:rPr lang="en-US" i="1" dirty="0" smtClean="0">
                <a:solidFill>
                  <a:schemeClr val="tx1"/>
                </a:solidFill>
              </a:rPr>
              <a:t>Coppersmith’s </a:t>
            </a:r>
            <a:r>
              <a:rPr lang="en-US" i="1" dirty="0">
                <a:solidFill>
                  <a:schemeClr val="tx1"/>
                </a:solidFill>
              </a:rPr>
              <a:t>Attack: Practical Factorization of Widely Used RSA Moduli</a:t>
            </a:r>
            <a:endParaRPr lang="en-US" i="1" dirty="0" smtClean="0">
              <a:solidFill>
                <a:schemeClr val="tx1"/>
              </a:solidFill>
            </a:endParaRPr>
          </a:p>
        </p:txBody>
      </p:sp>
      <p:sp>
        <p:nvSpPr>
          <p:cNvPr id="9" name="Rectangle 8"/>
          <p:cNvSpPr/>
          <p:nvPr/>
        </p:nvSpPr>
        <p:spPr>
          <a:xfrm>
            <a:off x="1041571" y="4194800"/>
            <a:ext cx="10108858" cy="1446550"/>
          </a:xfrm>
          <a:prstGeom prst="rect">
            <a:avLst/>
          </a:prstGeom>
        </p:spPr>
        <p:txBody>
          <a:bodyPr wrap="none">
            <a:spAutoFit/>
          </a:bodyPr>
          <a:lstStyle/>
          <a:p>
            <a:pPr algn="ctr"/>
            <a:r>
              <a:rPr lang="en-US" sz="4400" dirty="0" err="1"/>
              <a:t>Matus</a:t>
            </a:r>
            <a:r>
              <a:rPr lang="en-US" sz="4400" dirty="0"/>
              <a:t> </a:t>
            </a:r>
            <a:r>
              <a:rPr lang="en-US" sz="4400" dirty="0" err="1"/>
              <a:t>Nemec</a:t>
            </a:r>
            <a:r>
              <a:rPr lang="en-US" sz="4400" dirty="0"/>
              <a:t>, Marek Sys, Petr </a:t>
            </a:r>
            <a:r>
              <a:rPr lang="en-US" sz="4400" dirty="0" err="1"/>
              <a:t>Svenda</a:t>
            </a:r>
            <a:r>
              <a:rPr lang="en-US" sz="4400" dirty="0"/>
              <a:t>, </a:t>
            </a:r>
            <a:endParaRPr lang="en-US" sz="4400" dirty="0" smtClean="0"/>
          </a:p>
          <a:p>
            <a:pPr algn="ctr"/>
            <a:r>
              <a:rPr lang="en-US" sz="4400" dirty="0" err="1" smtClean="0"/>
              <a:t>Dusan</a:t>
            </a:r>
            <a:r>
              <a:rPr lang="en-US" sz="4400" dirty="0"/>
              <a:t> </a:t>
            </a:r>
            <a:r>
              <a:rPr lang="en-US" sz="4400" dirty="0" err="1"/>
              <a:t>Klinec</a:t>
            </a:r>
            <a:r>
              <a:rPr lang="en-US" sz="4400" dirty="0"/>
              <a:t>, </a:t>
            </a:r>
            <a:r>
              <a:rPr lang="en-US" sz="4400" dirty="0" err="1"/>
              <a:t>Vashek</a:t>
            </a:r>
            <a:r>
              <a:rPr lang="en-US" sz="4400" dirty="0"/>
              <a:t> </a:t>
            </a:r>
            <a:r>
              <a:rPr lang="en-US" sz="4400" dirty="0" err="1" smtClean="0"/>
              <a:t>Matyas</a:t>
            </a:r>
            <a:endParaRPr lang="en-US" sz="4400" dirty="0"/>
          </a:p>
        </p:txBody>
      </p:sp>
      <p:sp>
        <p:nvSpPr>
          <p:cNvPr id="7" name="Title 1"/>
          <p:cNvSpPr txBox="1">
            <a:spLocks/>
          </p:cNvSpPr>
          <p:nvPr/>
        </p:nvSpPr>
        <p:spPr>
          <a:xfrm>
            <a:off x="0" y="0"/>
            <a:ext cx="12192000" cy="1183440"/>
          </a:xfrm>
          <a:prstGeom prst="rect">
            <a:avLst/>
          </a:prstGeom>
          <a:solidFill>
            <a:srgbClr val="521A93"/>
          </a:solid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5400" b="0" dirty="0" smtClean="0"/>
              <a:t>CCS 2017 </a:t>
            </a:r>
            <a:r>
              <a:rPr lang="en-US" sz="5400" b="0" dirty="0" smtClean="0"/>
              <a:t>Real-World Impact </a:t>
            </a:r>
            <a:r>
              <a:rPr lang="en-US" sz="5400" b="0" dirty="0" smtClean="0"/>
              <a:t>Award</a:t>
            </a:r>
            <a:endParaRPr lang="en-US" sz="5400" b="0" dirty="0"/>
          </a:p>
        </p:txBody>
      </p:sp>
    </p:spTree>
    <p:extLst>
      <p:ext uri="{BB962C8B-B14F-4D97-AF65-F5344CB8AC3E}">
        <p14:creationId xmlns:p14="http://schemas.microsoft.com/office/powerpoint/2010/main" val="1864737022"/>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
        <p:nvSpPr>
          <p:cNvPr id="8" name="Title 1"/>
          <p:cNvSpPr txBox="1">
            <a:spLocks/>
          </p:cNvSpPr>
          <p:nvPr/>
        </p:nvSpPr>
        <p:spPr>
          <a:xfrm>
            <a:off x="0" y="1344210"/>
            <a:ext cx="12192000" cy="2509629"/>
          </a:xfrm>
          <a:prstGeom prst="rect">
            <a:avLst/>
          </a:prstGeom>
          <a:no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6600" i="1" dirty="0">
                <a:solidFill>
                  <a:schemeClr val="tx1"/>
                </a:solidFill>
              </a:rPr>
              <a:t>Key Reinstallation Attacks: </a:t>
            </a:r>
            <a:endParaRPr lang="en-US" sz="6600" i="1" dirty="0" smtClean="0">
              <a:solidFill>
                <a:schemeClr val="tx1"/>
              </a:solidFill>
            </a:endParaRPr>
          </a:p>
          <a:p>
            <a:pPr algn="ctr"/>
            <a:r>
              <a:rPr lang="en-US" sz="5400" i="1" dirty="0" smtClean="0">
                <a:solidFill>
                  <a:schemeClr val="tx1"/>
                </a:solidFill>
              </a:rPr>
              <a:t>Forcing </a:t>
            </a:r>
            <a:r>
              <a:rPr lang="en-US" sz="5400" i="1" dirty="0">
                <a:solidFill>
                  <a:schemeClr val="tx1"/>
                </a:solidFill>
              </a:rPr>
              <a:t>Nonce Reuse in WPA2</a:t>
            </a:r>
            <a:endParaRPr lang="en-US" sz="5400" i="1" dirty="0" smtClean="0">
              <a:solidFill>
                <a:schemeClr val="tx1"/>
              </a:solidFill>
            </a:endParaRPr>
          </a:p>
        </p:txBody>
      </p:sp>
      <p:sp>
        <p:nvSpPr>
          <p:cNvPr id="9" name="Rectangle 8"/>
          <p:cNvSpPr/>
          <p:nvPr/>
        </p:nvSpPr>
        <p:spPr>
          <a:xfrm>
            <a:off x="1381408" y="4047039"/>
            <a:ext cx="9429184" cy="769441"/>
          </a:xfrm>
          <a:prstGeom prst="rect">
            <a:avLst/>
          </a:prstGeom>
        </p:spPr>
        <p:txBody>
          <a:bodyPr wrap="none">
            <a:spAutoFit/>
          </a:bodyPr>
          <a:lstStyle/>
          <a:p>
            <a:pPr algn="ctr"/>
            <a:r>
              <a:rPr lang="en-US" sz="4400" dirty="0" err="1"/>
              <a:t>Mathy</a:t>
            </a:r>
            <a:r>
              <a:rPr lang="en-US" sz="4400" dirty="0"/>
              <a:t> </a:t>
            </a:r>
            <a:r>
              <a:rPr lang="en-US" sz="4400" dirty="0" err="1" smtClean="0"/>
              <a:t>Vanhoef</a:t>
            </a:r>
            <a:r>
              <a:rPr lang="en-US" sz="4400" dirty="0" smtClean="0"/>
              <a:t>           Frank</a:t>
            </a:r>
            <a:r>
              <a:rPr lang="en-US" sz="4400" dirty="0"/>
              <a:t> </a:t>
            </a:r>
            <a:r>
              <a:rPr lang="en-US" sz="4400" dirty="0" err="1" smtClean="0"/>
              <a:t>Piessens</a:t>
            </a:r>
            <a:endParaRPr lang="en-US" sz="4400" dirty="0"/>
          </a:p>
        </p:txBody>
      </p:sp>
      <p:sp>
        <p:nvSpPr>
          <p:cNvPr id="10" name="Title 1"/>
          <p:cNvSpPr txBox="1">
            <a:spLocks/>
          </p:cNvSpPr>
          <p:nvPr/>
        </p:nvSpPr>
        <p:spPr>
          <a:xfrm>
            <a:off x="0" y="0"/>
            <a:ext cx="12192000" cy="1183440"/>
          </a:xfrm>
          <a:prstGeom prst="rect">
            <a:avLst/>
          </a:prstGeom>
          <a:solidFill>
            <a:srgbClr val="521A93"/>
          </a:solidFill>
        </p:spPr>
        <p:txBody>
          <a:bodyPr vert="horz" lIns="91440" tIns="45720" rIns="91440" bIns="45720" rtlCol="0" anchor="ctr">
            <a:noAutofit/>
          </a:bodyPr>
          <a:lstStyle>
            <a:lvl1pPr algn="r" defTabSz="914400" rtl="0" eaLnBrk="1" latinLnBrk="0" hangingPunct="1">
              <a:lnSpc>
                <a:spcPct val="90000"/>
              </a:lnSpc>
              <a:spcBef>
                <a:spcPct val="0"/>
              </a:spcBef>
              <a:buNone/>
              <a:defRPr sz="6000" b="1" i="0" kern="1200">
                <a:solidFill>
                  <a:schemeClr val="bg1"/>
                </a:solidFill>
                <a:latin typeface="Fira Sans SemiBold" charset="0"/>
                <a:ea typeface="Fira Sans SemiBold" charset="0"/>
                <a:cs typeface="Fira Sans SemiBold" charset="0"/>
              </a:defRPr>
            </a:lvl1pPr>
          </a:lstStyle>
          <a:p>
            <a:pPr algn="ctr"/>
            <a:r>
              <a:rPr lang="en-US" sz="5400" b="0" dirty="0" smtClean="0"/>
              <a:t>CCS 2017 Real-World Impact Award</a:t>
            </a:r>
            <a:endParaRPr lang="en-US" sz="5400" b="0" dirty="0"/>
          </a:p>
        </p:txBody>
      </p:sp>
    </p:spTree>
    <p:extLst>
      <p:ext uri="{BB962C8B-B14F-4D97-AF65-F5344CB8AC3E}">
        <p14:creationId xmlns:p14="http://schemas.microsoft.com/office/powerpoint/2010/main" val="2038948903"/>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8619"/>
          <a:stretch/>
        </p:blipFill>
        <p:spPr>
          <a:xfrm>
            <a:off x="0" y="26240"/>
            <a:ext cx="12192000" cy="6809085"/>
          </a:xfrm>
          <a:prstGeom prst="rect">
            <a:avLst/>
          </a:prstGeom>
        </p:spPr>
      </p:pic>
      <p:sp>
        <p:nvSpPr>
          <p:cNvPr id="2" name="Title 1"/>
          <p:cNvSpPr>
            <a:spLocks noGrp="1"/>
          </p:cNvSpPr>
          <p:nvPr>
            <p:ph type="ctrTitle"/>
          </p:nvPr>
        </p:nvSpPr>
        <p:spPr>
          <a:xfrm>
            <a:off x="214754" y="1727201"/>
            <a:ext cx="11762492" cy="2292350"/>
          </a:xfrm>
          <a:solidFill>
            <a:srgbClr val="000000">
              <a:alpha val="81000"/>
            </a:srgbClr>
          </a:solidFill>
        </p:spPr>
        <p:txBody>
          <a:bodyPr>
            <a:noAutofit/>
          </a:bodyPr>
          <a:lstStyle/>
          <a:p>
            <a:pPr algn="ctr"/>
            <a:r>
              <a:rPr lang="en-US" sz="6600" b="0" dirty="0" smtClean="0"/>
              <a:t>ACM CCS 2017</a:t>
            </a:r>
            <a:br>
              <a:rPr lang="en-US" sz="6600" b="0" dirty="0" smtClean="0"/>
            </a:br>
            <a:r>
              <a:rPr lang="en-US" sz="6600" b="0" dirty="0" smtClean="0"/>
              <a:t>Best Paper </a:t>
            </a:r>
            <a:r>
              <a:rPr lang="en-US" sz="6600" b="0" dirty="0" smtClean="0"/>
              <a:t>Awards (5)</a:t>
            </a:r>
            <a:endParaRPr lang="en-US" sz="6600" b="0" dirty="0"/>
          </a:p>
        </p:txBody>
      </p:sp>
      <p:sp>
        <p:nvSpPr>
          <p:cNvPr id="4" name="Title 1"/>
          <p:cNvSpPr txBox="1">
            <a:spLocks/>
          </p:cNvSpPr>
          <p:nvPr/>
        </p:nvSpPr>
        <p:spPr>
          <a:xfrm>
            <a:off x="323850" y="4019550"/>
            <a:ext cx="6590297" cy="2247901"/>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6000" b="0" i="0" kern="1200">
                <a:solidFill>
                  <a:schemeClr val="bg1"/>
                </a:solidFill>
                <a:latin typeface="Fira Sans" charset="0"/>
                <a:ea typeface="Fira Sans" charset="0"/>
                <a:cs typeface="Fira Sans" charset="0"/>
              </a:defRPr>
            </a:lvl1pPr>
          </a:lstStyle>
          <a:p>
            <a:pPr>
              <a:lnSpc>
                <a:spcPct val="100000"/>
              </a:lnSpc>
            </a:pPr>
            <a:endParaRPr lang="en-US" sz="4000" dirty="0">
              <a:solidFill>
                <a:schemeClr val="accent4">
                  <a:lumMod val="20000"/>
                  <a:lumOff val="80000"/>
                </a:schemeClr>
              </a:solidFill>
              <a:latin typeface="Fira Sans Book" charset="0"/>
              <a:ea typeface="Fira Sans Book" charset="0"/>
              <a:cs typeface="Fira Sans Book" charset="0"/>
            </a:endParaRPr>
          </a:p>
        </p:txBody>
      </p:sp>
    </p:spTree>
    <p:extLst>
      <p:ext uri="{BB962C8B-B14F-4D97-AF65-F5344CB8AC3E}">
        <p14:creationId xmlns:p14="http://schemas.microsoft.com/office/powerpoint/2010/main" val="227755099"/>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Custom 3">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0777A"/>
      </a:hlink>
      <a:folHlink>
        <a:srgbClr val="007779"/>
      </a:folHlink>
    </a:clrScheme>
    <a:fontScheme name="Custom 1">
      <a:majorFont>
        <a:latin typeface="Fira Sans"/>
        <a:ea typeface=""/>
        <a:cs typeface=""/>
      </a:majorFont>
      <a:minorFont>
        <a:latin typeface="Fira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ria-reformatted" id="{6939C278-56AA-AC4D-927A-A368F21001F4}" vid="{0A41C576-70C8-384C-8616-ECCA2751D6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27620</TotalTime>
  <Words>1214</Words>
  <Application>Microsoft Macintosh PowerPoint</Application>
  <PresentationFormat>Widescreen</PresentationFormat>
  <Paragraphs>217</Paragraphs>
  <Slides>43</Slides>
  <Notes>26</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43</vt:i4>
      </vt:variant>
    </vt:vector>
  </HeadingPairs>
  <TitlesOfParts>
    <vt:vector size="54" baseType="lpstr">
      <vt:lpstr>Calibri</vt:lpstr>
      <vt:lpstr>Fira Sans</vt:lpstr>
      <vt:lpstr>Fira Sans Book</vt:lpstr>
      <vt:lpstr>Fira Sans Medium</vt:lpstr>
      <vt:lpstr>Fira Sans Regular</vt:lpstr>
      <vt:lpstr>Fira Sans SemiBold</vt:lpstr>
      <vt:lpstr>Helvetica</vt:lpstr>
      <vt:lpstr>Wingdings</vt:lpstr>
      <vt:lpstr>Arial</vt:lpstr>
      <vt:lpstr>Office Theme</vt:lpstr>
      <vt:lpstr>Bitmap Image</vt:lpstr>
      <vt:lpstr>ACM CCS 2017 Paper Awards</vt:lpstr>
      <vt:lpstr>The Selection Process</vt:lpstr>
      <vt:lpstr>The Selection Process</vt:lpstr>
      <vt:lpstr>Congratulations Again to All Finalists!</vt:lpstr>
      <vt:lpstr>Now for the awards! (by type, in order by paper number)</vt:lpstr>
      <vt:lpstr>ACM CCS 2017 Real-World Impact Awards (2) To recognize papers with substantial immediate impact</vt:lpstr>
      <vt:lpstr>PowerPoint Presentation</vt:lpstr>
      <vt:lpstr>PowerPoint Presentation</vt:lpstr>
      <vt:lpstr>ACM CCS 2017 Best Paper Awards (5)</vt:lpstr>
      <vt:lpstr>CCS 2017 Best Paper Award</vt:lpstr>
      <vt:lpstr>PowerPoint Presentation</vt:lpstr>
      <vt:lpstr>PowerPoint Presentation</vt:lpstr>
      <vt:lpstr>PowerPoint Presentation</vt:lpstr>
      <vt:lpstr>PowerPoint Presentation</vt:lpstr>
      <vt:lpstr>ACM CCS 2017 Test-of-Time Award</vt:lpstr>
      <vt:lpstr>CCS Test-of-Time Award</vt:lpstr>
      <vt:lpstr>CCS 2007</vt:lpstr>
      <vt:lpstr>Test-of-Time Committee</vt:lpstr>
      <vt:lpstr>Award Process</vt:lpstr>
      <vt:lpstr>the winner is…</vt:lpstr>
      <vt:lpstr>PowerPoint Presentation</vt:lpstr>
      <vt:lpstr>Session 2H: “Code Reuse Attacks”</vt:lpstr>
      <vt:lpstr>2017 ACM SIGSAC Awards</vt:lpstr>
      <vt:lpstr>SIGSAC Awards</vt:lpstr>
      <vt:lpstr>SIGSAC Doctoral Dissertation Award</vt:lpstr>
      <vt:lpstr>Considering Nominating in 2018</vt:lpstr>
      <vt:lpstr>2017 SIGSAC Doctoral Dissertation Award Committee</vt:lpstr>
      <vt:lpstr>SIGSAC Doctoral Dissertation Award  Runner-up</vt:lpstr>
      <vt:lpstr>SIGSAC Doctoral Dissertation Award</vt:lpstr>
      <vt:lpstr>2017 SIGSAC Awards Committee</vt:lpstr>
      <vt:lpstr>Considering Nominating in 2018</vt:lpstr>
      <vt:lpstr>SIGSAC Outstanding Innovation Award</vt:lpstr>
      <vt:lpstr>2017 SIGSAC  Outstanding Innovation Award</vt:lpstr>
      <vt:lpstr>SIGSAC Outstanding Contributions Award</vt:lpstr>
      <vt:lpstr>2017 SIGSAC  Outstanding Contributions Award</vt:lpstr>
      <vt:lpstr>ACM CCS 2017 Banquet Closing</vt:lpstr>
      <vt:lpstr>Cyber Security  Research and Education at The University of Texas at Dallas  http://csi.utdallas.edu  November 2017</vt:lpstr>
      <vt:lpstr>PowerPoint Presentation</vt:lpstr>
      <vt:lpstr>Research Thrusts</vt:lpstr>
      <vt:lpstr>Cyber Security Education</vt:lpstr>
      <vt:lpstr>We Are Hiring</vt:lpstr>
      <vt:lpstr>Contact</vt:lpstr>
      <vt:lpstr>Congratulations!</vt:lpstr>
    </vt:vector>
  </TitlesOfParts>
  <Manager/>
  <Company/>
  <LinksUpToDate>false</LinksUpToDate>
  <SharedDoc>false</SharedDoc>
  <HyperlinkBase/>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CCS 2017 PC Chairs Welcome</dc:title>
  <dc:subject/>
  <dc:creator>David Evans</dc:creator>
  <cp:keywords/>
  <dc:description/>
  <cp:lastModifiedBy>David Evans</cp:lastModifiedBy>
  <cp:revision>319</cp:revision>
  <dcterms:created xsi:type="dcterms:W3CDTF">2017-05-13T17:39:38Z</dcterms:created>
  <dcterms:modified xsi:type="dcterms:W3CDTF">2017-11-01T23:17:22Z</dcterms:modified>
  <cp:category/>
</cp:coreProperties>
</file>

<file path=docProps/thumbnail.jpeg>
</file>